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257" r:id="rId6"/>
    <p:sldId id="439" r:id="rId7"/>
    <p:sldId id="513" r:id="rId8"/>
    <p:sldId id="509" r:id="rId9"/>
    <p:sldId id="523" r:id="rId10"/>
    <p:sldId id="517" r:id="rId11"/>
    <p:sldId id="511" r:id="rId12"/>
    <p:sldId id="515" r:id="rId13"/>
    <p:sldId id="505" r:id="rId14"/>
    <p:sldId id="524" r:id="rId15"/>
    <p:sldId id="516" r:id="rId16"/>
    <p:sldId id="525" r:id="rId17"/>
    <p:sldId id="520" r:id="rId18"/>
    <p:sldId id="526" r:id="rId19"/>
    <p:sldId id="519" r:id="rId20"/>
    <p:sldId id="522" r:id="rId21"/>
    <p:sldId id="506" r:id="rId22"/>
    <p:sldId id="514" r:id="rId23"/>
    <p:sldId id="487" r:id="rId24"/>
    <p:sldId id="5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371D"/>
    <a:srgbClr val="FF06FF"/>
    <a:srgbClr val="920C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 autoAdjust="0"/>
    <p:restoredTop sz="85697"/>
  </p:normalViewPr>
  <p:slideViewPr>
    <p:cSldViewPr snapToGrid="0">
      <p:cViewPr varScale="1">
        <p:scale>
          <a:sx n="115" d="100"/>
          <a:sy n="115" d="100"/>
        </p:scale>
        <p:origin x="1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F52FB-4195-442C-B7BD-8F09F848FDB6}" type="datetimeFigureOut">
              <a:rPr lang="en-GB" smtClean="0"/>
              <a:t>19/04/2022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FC309-B94D-42CD-976D-8EA4C4A31D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70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FC309-B94D-42CD-976D-8EA4C4A31DB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556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clock is enough ? </a:t>
            </a:r>
          </a:p>
          <a:p>
            <a:r>
              <a:rPr lang="en-US" dirty="0"/>
              <a:t>Why we need clock domains ?</a:t>
            </a:r>
          </a:p>
          <a:p>
            <a:r>
              <a:rPr lang="en-US" dirty="0"/>
              <a:t>Signal across different clock domain ?</a:t>
            </a:r>
          </a:p>
          <a:p>
            <a:r>
              <a:rPr lang="en-US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58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63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access memory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only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02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27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</a:t>
            </a:r>
            <a:r>
              <a:rPr lang="en-US" altLang="zh-CN" dirty="0"/>
              <a:t>12Mbps</a:t>
            </a:r>
            <a:r>
              <a:rPr lang="zh-CN" altLang="en-US" dirty="0"/>
              <a:t>         </a:t>
            </a:r>
            <a:r>
              <a:rPr lang="en-US" altLang="zh-CN" dirty="0"/>
              <a:t>UART</a:t>
            </a:r>
            <a:r>
              <a:rPr lang="zh-CN" altLang="en-US" dirty="0"/>
              <a:t> </a:t>
            </a:r>
            <a:r>
              <a:rPr lang="en-US" altLang="zh-CN" dirty="0"/>
              <a:t>921.6kbps</a:t>
            </a:r>
          </a:p>
          <a:p>
            <a:r>
              <a:rPr lang="en-US" altLang="zh-CN" dirty="0"/>
              <a:t>2.0</a:t>
            </a:r>
            <a:r>
              <a:rPr lang="zh-CN" altLang="en-US" dirty="0"/>
              <a:t> </a:t>
            </a:r>
            <a:r>
              <a:rPr lang="en-US" altLang="zh-CN" dirty="0"/>
              <a:t>480Mbps</a:t>
            </a:r>
          </a:p>
          <a:p>
            <a:r>
              <a:rPr lang="en-US" altLang="zh-CN" dirty="0"/>
              <a:t>3X</a:t>
            </a:r>
            <a:r>
              <a:rPr lang="zh-CN" altLang="en-US" dirty="0"/>
              <a:t>  </a:t>
            </a:r>
            <a:r>
              <a:rPr lang="en-US" altLang="zh-CN" dirty="0"/>
              <a:t>5-20Gbps</a:t>
            </a:r>
          </a:p>
          <a:p>
            <a:r>
              <a:rPr lang="en-US" altLang="zh-CN" dirty="0"/>
              <a:t>4X</a:t>
            </a:r>
            <a:r>
              <a:rPr lang="zh-CN" altLang="en-US" dirty="0"/>
              <a:t>  </a:t>
            </a:r>
            <a:r>
              <a:rPr lang="en-US" altLang="zh-CN" dirty="0"/>
              <a:t>40Gbps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qsf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48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QustaSim</a:t>
            </a:r>
            <a:endParaRPr lang="en-US" dirty="0"/>
          </a:p>
          <a:p>
            <a:r>
              <a:rPr lang="en-US" dirty="0"/>
              <a:t>VCS</a:t>
            </a:r>
          </a:p>
          <a:p>
            <a:r>
              <a:rPr lang="en-US" dirty="0"/>
              <a:t>NC-Verilog 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non-volatile </a:t>
            </a:r>
            <a:endParaRPr lang="en-A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267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FC309-B94D-42CD-976D-8EA4C4A31DB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53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071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85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033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17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197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09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810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Melleus</a:t>
            </a:r>
            <a:r>
              <a:rPr lang="en-US" dirty="0"/>
              <a:t> incus stapes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624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484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FC309-B94D-42CD-976D-8EA4C4A31DB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5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58C1C-7F15-4CA2-8719-F56B06F4376E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636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6795-8C95-4361-B699-F8676B5D2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7D9FA-1F26-4008-A90E-D2DE8CD1F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FB813-552B-4281-86A6-D12C162C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177AE-0C07-C140-A34C-B4CFD32DEBDD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D0992-C1D8-4649-A8AA-2D2FF7F8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0CDE8-CE23-4F52-847E-EA33F12B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873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F8C1-465A-4B1C-AAA6-106A119C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DBB9D-EB5B-4C3F-9996-8A275EDCF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373D9-01C2-43E4-B312-A2C6F646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2A78-9A4C-7E49-B5CC-6077D8C78757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D848-305A-455B-91F4-000D1A02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B063D-39A3-4774-B4D8-34FA56EA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23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7EA43-1D9A-40DF-A929-CC0D4DA3E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F87AA-A01D-417E-9502-2AB06DDAE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B439E-7595-47E7-BE68-C4EB1F78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0611A-930E-564C-8B48-C4A70F91F79B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87B01-1C33-4059-99E7-FBADCBB08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CF4B2-A87D-41DE-A50D-6C8A251E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272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31" y="5466306"/>
            <a:ext cx="11226140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05" y="1400037"/>
            <a:ext cx="4609171" cy="3931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61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46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545393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41" y="391884"/>
            <a:ext cx="1623863" cy="522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9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r="13866" b="10687"/>
          <a:stretch/>
        </p:blipFill>
        <p:spPr>
          <a:xfrm>
            <a:off x="0" y="0"/>
            <a:ext cx="12192000" cy="6835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14" y="5466306"/>
            <a:ext cx="10874375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61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44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14" y="5466306"/>
            <a:ext cx="10874375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61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94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14" y="5466306"/>
            <a:ext cx="10874375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61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50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814" y="5466306"/>
            <a:ext cx="10874375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tx2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41" y="391884"/>
            <a:ext cx="1623863" cy="522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44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1"/>
            <a:ext cx="5184775" cy="4495801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2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0"/>
            <a:ext cx="5184775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</a:t>
            </a:r>
            <a:br>
              <a:rPr lang="en-AU" dirty="0"/>
            </a:br>
            <a:r>
              <a:rPr lang="en-AU" dirty="0"/>
              <a:t>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38" y="391884"/>
            <a:ext cx="1623863" cy="5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0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0B5F-697A-43BB-AC4C-11061B2B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EE45-62AA-4355-A82E-F8BD1252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1C08A-4CBA-42A5-997D-AFD7E8D6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612E-6015-9C40-9452-78C95A59FED0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BA389-413E-4795-AE3C-FB10A513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F3D8-65B1-497B-863B-106D134B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407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0"/>
            <a:ext cx="5184775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88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1"/>
            <a:ext cx="5184775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73" y="320530"/>
            <a:ext cx="4467200" cy="7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61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0"/>
            <a:ext cx="5184775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09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8814" y="1701800"/>
            <a:ext cx="5184775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9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F0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625"/>
              </a:lnSpc>
              <a:defRPr sz="2625"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813" y="1871498"/>
            <a:ext cx="10872787" cy="432610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lang="en-AU" sz="1125" b="1" i="0" kern="1200" dirty="0" smtClean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61925" indent="0">
              <a:lnSpc>
                <a:spcPts val="1275"/>
              </a:lnSpc>
              <a:spcAft>
                <a:spcPts val="638"/>
              </a:spcAft>
              <a:tabLst/>
              <a:defRPr lang="en-AU" sz="1125" b="0" i="0" kern="1200" dirty="0" smtClean="0">
                <a:solidFill>
                  <a:schemeClr val="tx2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7D3B8215-C97E-F647-9B7F-2207A581CBFC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958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58813" y="1867584"/>
            <a:ext cx="10872787" cy="4330017"/>
          </a:xfrm>
        </p:spPr>
        <p:txBody>
          <a:bodyPr/>
          <a:lstStyle>
            <a:lvl1pPr>
              <a:lnSpc>
                <a:spcPts val="2625"/>
              </a:lnSpc>
              <a:defRPr sz="2625"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>
              <a:lnSpc>
                <a:spcPts val="2625"/>
              </a:lnSpc>
              <a:spcAft>
                <a:spcPts val="450"/>
              </a:spcAft>
              <a:defRPr sz="262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lnSpc>
                <a:spcPts val="1650"/>
              </a:lnSpc>
              <a:defRPr sz="1500" b="0" i="0">
                <a:solidFill>
                  <a:schemeClr val="bg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</a:t>
            </a:r>
            <a:br>
              <a:rPr lang="en-AU" dirty="0"/>
            </a:br>
            <a:r>
              <a:rPr lang="en-AU" dirty="0"/>
              <a:t>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E69177C0-0D2B-0A42-922D-E3545FECCA6E}" type="datetime1">
              <a:rPr lang="en-AU" smtClean="0">
                <a:solidFill>
                  <a:srgbClr val="FFFFFF"/>
                </a:solidFill>
              </a:rPr>
              <a:t>19/4/2022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FE707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FFFFFF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FFFFFF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FFFFFF"/>
              </a:solidFill>
              <a:latin typeface="Gotham Narrow Bold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673" y="388914"/>
            <a:ext cx="1607992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4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2771" y="1854200"/>
            <a:ext cx="8268029" cy="4343400"/>
          </a:xfrm>
        </p:spPr>
        <p:txBody>
          <a:bodyPr/>
          <a:lstStyle>
            <a:lvl1pPr>
              <a:lnSpc>
                <a:spcPts val="4875"/>
              </a:lnSpc>
              <a:defRPr lang="en-US" sz="4875" b="1" i="0" kern="1200" dirty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E41A9A12-6E0C-3148-A887-246BECE68F8A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8400" y="6519865"/>
            <a:ext cx="2743200" cy="201613"/>
          </a:xfrm>
        </p:spPr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50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2" y="1871498"/>
            <a:ext cx="5099379" cy="43388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065AECF9-BD44-CD43-8810-0BB6C0F06380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432550" y="1871498"/>
            <a:ext cx="5099049" cy="43388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4753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2" y="1871498"/>
            <a:ext cx="5099379" cy="43261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FB119891-60C9-D344-8779-9303786107F8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32550" y="1871665"/>
            <a:ext cx="5099049" cy="43259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0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2" y="1871498"/>
            <a:ext cx="5099379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638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95250" indent="-95250">
              <a:lnSpc>
                <a:spcPts val="1050"/>
              </a:lnSpc>
              <a:spcAft>
                <a:spcPts val="638"/>
              </a:spcAft>
              <a:buFont typeface="Arial" charset="0"/>
              <a:buChar char="•"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C800407E-312C-504B-BF76-CDBE9B4C0EC5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32550" y="1871664"/>
            <a:ext cx="5099049" cy="432594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0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D2F3-F7CA-473A-B820-16280FB1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E614A-24BF-4003-83BB-9B2F9871A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85687-73FB-4B43-8A6B-BDB60951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8DD38-4E98-DC4B-A4DF-0C270F9D11FA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0B7F-9F39-4970-A358-3F67D6F9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192C8-39BB-4193-8794-E63F87E4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3324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2" y="1871498"/>
            <a:ext cx="5099379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0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0" indent="0">
              <a:lnSpc>
                <a:spcPts val="1050"/>
              </a:lnSpc>
              <a:spcAft>
                <a:spcPts val="638"/>
              </a:spcAft>
              <a:buFont typeface="Arial" charset="0"/>
              <a:buNone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F4897A14-AB6F-2441-881C-B00CC0A88906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432552" y="1871664"/>
            <a:ext cx="5099048" cy="432594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0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3" y="1871498"/>
            <a:ext cx="10871529" cy="4326102"/>
          </a:xfrm>
        </p:spPr>
        <p:txBody>
          <a:bodyPr/>
          <a:lstStyle>
            <a:lvl1pPr marL="0">
              <a:lnSpc>
                <a:spcPts val="1200"/>
              </a:lnSpc>
              <a:spcAft>
                <a:spcPts val="1125"/>
              </a:spcAft>
              <a:defRPr sz="135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33350" indent="-133350">
              <a:lnSpc>
                <a:spcPts val="1500"/>
              </a:lnSpc>
              <a:spcAft>
                <a:spcPts val="1125"/>
              </a:spcAft>
              <a:buFont typeface="Arial" charset="0"/>
              <a:buChar char="•"/>
              <a:tabLst/>
              <a:defRPr sz="135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9FB6E022-2D88-9242-A626-79ABBB1F79F4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68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773613" y="1871498"/>
            <a:ext cx="6757987" cy="4326102"/>
          </a:xfrm>
          <a:prstGeom prst="rect">
            <a:avLst/>
          </a:prstGeom>
          <a:solidFill>
            <a:srgbClr val="F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3" y="1871498"/>
            <a:ext cx="3886529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0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0" indent="0">
              <a:lnSpc>
                <a:spcPts val="1050"/>
              </a:lnSpc>
              <a:spcAft>
                <a:spcPts val="638"/>
              </a:spcAft>
              <a:buFont typeface="Arial" charset="0"/>
              <a:buNone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CE54517C-56D3-4241-8EA0-00120CFE0CDB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4978400" y="2134263"/>
            <a:ext cx="6197600" cy="38474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24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773613" y="1871498"/>
            <a:ext cx="6757987" cy="4326102"/>
          </a:xfrm>
          <a:prstGeom prst="rect">
            <a:avLst/>
          </a:prstGeom>
          <a:solidFill>
            <a:srgbClr val="F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3" y="1871498"/>
            <a:ext cx="3886529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638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28588" indent="-128588">
              <a:lnSpc>
                <a:spcPts val="1050"/>
              </a:lnSpc>
              <a:spcAft>
                <a:spcPts val="638"/>
              </a:spcAft>
              <a:buFont typeface="Arial" charset="0"/>
              <a:buChar char="•"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B36E5C78-3D12-944F-8703-35D8D4D7A20B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4953000" y="2120900"/>
            <a:ext cx="6248400" cy="387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877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F0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72" y="1044577"/>
            <a:ext cx="5183517" cy="51657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71C50683-892D-D748-87B3-8C2E275B6B99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R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348413" y="1044577"/>
            <a:ext cx="5183187" cy="5165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41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171" y="1871498"/>
            <a:ext cx="7150428" cy="12273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DB3CC56A-B400-CA44-9B33-2E7AB80EABCD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0401" y="1871665"/>
            <a:ext cx="3568699" cy="28654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81173" y="3370099"/>
            <a:ext cx="3403929" cy="2827503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8127673" y="3370099"/>
            <a:ext cx="3403929" cy="2827503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86048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ED883B08-B458-8146-BC44-38C05D42595C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>
                <a:solidFill>
                  <a:srgbClr val="A31E34"/>
                </a:solidFill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solidFill>
                  <a:srgbClr val="A31E34"/>
                </a:solidFill>
                <a:latin typeface="Gotham Narrow Bold" pitchFamily="50" charset="0"/>
              </a:rPr>
              <a:pPr/>
              <a:t>‹#›</a:t>
            </a:fld>
            <a:endParaRPr lang="en-AU">
              <a:solidFill>
                <a:srgbClr val="A31E34"/>
              </a:solidFill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60401" y="1871665"/>
            <a:ext cx="3568699" cy="12525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60401" y="3268665"/>
            <a:ext cx="3568699" cy="29797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394201" y="1871665"/>
            <a:ext cx="3390899" cy="26622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4394201" y="4673600"/>
            <a:ext cx="3390899" cy="15748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7950202" y="1871665"/>
            <a:ext cx="3581399" cy="43767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78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864"/>
            <a:ext cx="5873545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65" y="356258"/>
            <a:ext cx="1205995" cy="517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01" y="1224148"/>
            <a:ext cx="3526312" cy="4010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341" y="391884"/>
            <a:ext cx="1623863" cy="522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04" y="1634834"/>
            <a:ext cx="394656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95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0A77-7702-4235-B629-5BABE81B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1FE6F-7777-480C-8675-5B461DECB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FBF80-D684-430F-A6B2-5D8CE2279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2794F-80F4-4860-BFE9-B1B1927EC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6B3B-5B37-3446-861D-BBFBAAF40E06}" type="datetime1">
              <a:rPr lang="en-AU" smtClean="0"/>
              <a:t>19/4/2022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820A3-25CA-4375-88A4-4458607C6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1247-8090-4AE2-82B3-5F714DC4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67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3BF6-AD7A-4FCA-A102-31E4D1EB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7D29D-D394-4B4C-9629-F49D55A24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D71D5-C589-4E87-B3BA-8BB9F43F9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0E312-1545-4427-80EB-9C0DA8937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1D3989-934A-4726-BBD6-D64C5B704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F4AFA2-FEF3-4212-9071-D4EAFCC1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2892-DA7E-AE41-A9DE-55FA60D1EC07}" type="datetime1">
              <a:rPr lang="en-AU" smtClean="0"/>
              <a:t>19/4/2022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4CAAE-856A-4DC2-B7B2-965BEA8E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A17F8-4FC8-49C2-9E95-3F3823BD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96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091D-A150-4221-9CEC-5AF6E854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CA08A-D9A6-4E63-B748-39A95D71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1073-DA62-294B-B3A4-64570432F171}" type="datetime1">
              <a:rPr lang="en-AU" smtClean="0"/>
              <a:t>19/4/2022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4961D-5131-46F8-9B49-897723245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F61FF-A491-45F5-98C4-C5F34FB1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5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96492-3CD2-4EAE-9AFF-14AE96CE0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A7FF1-1859-4642-8172-A66F6BDBB7A7}" type="datetime1">
              <a:rPr lang="en-AU" smtClean="0"/>
              <a:t>19/4/2022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B0FBA-9E11-4967-AD14-B40EC99D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72ACF-7D5E-4DD7-9865-73592E49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07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9D1A-94AE-404E-94D1-FF577683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F9F12-9DA7-4C60-865F-FBFA3EC9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F785C-C805-4D9A-9783-5E0A9D5D1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C42A6-A560-4EF1-A0DD-97570EC43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3279-B38D-B24A-97B8-5BA30F4DAE52}" type="datetime1">
              <a:rPr lang="en-AU" smtClean="0"/>
              <a:t>19/4/2022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05045-2BDA-4BC0-940A-1052825C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D424B-B4AA-40BF-9F6A-4B8A2B38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67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E176-E6B2-47B1-8C9C-1C01D5C5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425CF-BAB6-473E-AF6F-ED3DF7C53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C5ED1-8566-4DE2-B777-7678E8DAC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2EF85-4FFB-4BF0-AF67-4F0EB748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9454A-982E-9F45-B833-9F64B16EE5DD}" type="datetime1">
              <a:rPr lang="en-AU" smtClean="0"/>
              <a:t>19/4/2022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4708B-3D7E-4981-9F3A-9DFDE87F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A52FF-DFAA-405A-831C-82E60936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2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926208-247E-480F-AA1D-244ADAAA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8BF48-6FE7-473A-8A68-09506D514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CD019-1FE9-4D9D-AD31-BDE7D3628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39F58-FEA2-5B48-AA3A-220367F06C4D}" type="datetime1">
              <a:rPr lang="en-AU" smtClean="0"/>
              <a:t>19/4/2022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7D891-E155-43B8-80D5-0C2069F98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6EF8-FB98-40D9-8F4E-A8A52E297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ABAF4-6048-4F5A-BCB7-6CB4B9AC7B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69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72" y="1010537"/>
            <a:ext cx="10871529" cy="6876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72" y="1871498"/>
            <a:ext cx="10871529" cy="43084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813" y="6519864"/>
            <a:ext cx="2743200" cy="2016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525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87226924-25CA-B847-9155-447A84193D08}" type="datetime1">
              <a:rPr lang="en-AU" smtClean="0">
                <a:solidFill>
                  <a:srgbClr val="A31E34"/>
                </a:solidFill>
              </a:rPr>
              <a:t>19/4/2022</a:t>
            </a:fld>
            <a:endParaRPr lang="en-US">
              <a:solidFill>
                <a:srgbClr val="A31E3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391883"/>
            <a:ext cx="4114800" cy="18256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525" b="1" i="0" kern="1200" dirty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endParaRPr lang="en-AU">
              <a:solidFill>
                <a:srgbClr val="A31E3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8400" y="6519865"/>
            <a:ext cx="2743200" cy="2016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525" b="1" i="0" kern="1200" smtClean="0">
                <a:solidFill>
                  <a:schemeClr val="tx2"/>
                </a:solidFill>
                <a:latin typeface="Gotham Narrow Book" charset="0"/>
                <a:ea typeface="Gotham Narrow Book" charset="0"/>
                <a:cs typeface="Gotham Narrow Book" charset="0"/>
              </a:defRPr>
            </a:lvl1pPr>
          </a:lstStyle>
          <a:p>
            <a:r>
              <a:rPr>
                <a:solidFill>
                  <a:srgbClr val="A31E34"/>
                </a:solidFill>
              </a:rPr>
              <a:t>PAGE </a:t>
            </a:r>
            <a:fld id="{C9EE3F8F-BFD3-9842-9D76-CADACBFBDD00}" type="slidenum">
              <a:rPr>
                <a:solidFill>
                  <a:srgbClr val="A31E34"/>
                </a:solidFill>
              </a:rPr>
              <a:pPr/>
              <a:t>‹#›</a:t>
            </a:fld>
            <a:endParaRPr>
              <a:solidFill>
                <a:srgbClr val="A31E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38" y="391884"/>
            <a:ext cx="1623863" cy="5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hf sldNum="0" hdr="0" ftr="0" dt="0"/>
  <p:txStyles>
    <p:titleStyle>
      <a:lvl1pPr algn="l" defTabSz="685800" rtl="0" eaLnBrk="1" latinLnBrk="0" hangingPunct="1">
        <a:lnSpc>
          <a:spcPts val="2025"/>
        </a:lnSpc>
        <a:spcBef>
          <a:spcPct val="0"/>
        </a:spcBef>
        <a:buNone/>
        <a:defRPr sz="1875" kern="1200">
          <a:solidFill>
            <a:schemeClr val="tx2"/>
          </a:solidFill>
          <a:latin typeface="Chronicle Text G1 Bold" pitchFamily="50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650"/>
        </a:lnSpc>
        <a:spcBef>
          <a:spcPts val="0"/>
        </a:spcBef>
        <a:spcAft>
          <a:spcPts val="975"/>
        </a:spcAft>
        <a:buFont typeface="Arial"/>
        <a:buNone/>
        <a:defRPr sz="1500" kern="1200">
          <a:solidFill>
            <a:schemeClr val="accent1"/>
          </a:solidFill>
          <a:latin typeface="Chronicle Text G1 Bold" pitchFamily="50" charset="0"/>
          <a:ea typeface="+mn-ea"/>
          <a:cs typeface="+mn-cs"/>
        </a:defRPr>
      </a:lvl1pPr>
      <a:lvl2pPr marL="0" indent="0" algn="l" defTabSz="685800" rtl="0" eaLnBrk="1" latinLnBrk="0" hangingPunct="1">
        <a:lnSpc>
          <a:spcPts val="1050"/>
        </a:lnSpc>
        <a:spcBef>
          <a:spcPts val="0"/>
        </a:spcBef>
        <a:buFont typeface="Arial"/>
        <a:buNone/>
        <a:tabLst/>
        <a:defRPr sz="900" b="1" i="0" kern="1200">
          <a:solidFill>
            <a:schemeClr val="tx2"/>
          </a:solidFill>
          <a:latin typeface="Gotham Narrow Bold" pitchFamily="50" charset="0"/>
          <a:ea typeface="Gotham Narrow Bold" pitchFamily="50" charset="0"/>
          <a:cs typeface="Gotham Narrow Bold" pitchFamily="50" charset="0"/>
        </a:defRPr>
      </a:lvl2pPr>
      <a:lvl3pPr marL="8335" indent="0" algn="l" defTabSz="685800" rtl="0" eaLnBrk="1" latinLnBrk="0" hangingPunct="1">
        <a:lnSpc>
          <a:spcPts val="1050"/>
        </a:lnSpc>
        <a:spcBef>
          <a:spcPts val="0"/>
        </a:spcBef>
        <a:spcAft>
          <a:spcPts val="638"/>
        </a:spcAft>
        <a:buFont typeface="Arial"/>
        <a:buNone/>
        <a:tabLst/>
        <a:defRPr sz="900" b="0" i="0" kern="1200">
          <a:solidFill>
            <a:schemeClr val="tx1"/>
          </a:solidFill>
          <a:latin typeface="Gotham Narrow Light" charset="0"/>
          <a:ea typeface="Gotham Narrow Light" charset="0"/>
          <a:cs typeface="Gotham Narrow Light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kern="1200">
          <a:solidFill>
            <a:schemeClr val="tx1"/>
          </a:solidFill>
          <a:latin typeface="Chronicle Text G1 Bold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kern="1200">
          <a:solidFill>
            <a:schemeClr val="tx1"/>
          </a:solidFill>
          <a:latin typeface="Chronicle Text G1 Bold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>
          <p15:clr>
            <a:srgbClr val="F26B43"/>
          </p15:clr>
        </p15:guide>
        <p15:guide id="2" pos="317">
          <p15:clr>
            <a:srgbClr val="F26B43"/>
          </p15:clr>
        </p15:guide>
        <p15:guide id="3" orient="horz" pos="410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pos="5443">
          <p15:clr>
            <a:srgbClr val="F26B43"/>
          </p15:clr>
        </p15:guide>
        <p15:guide id="6" pos="2721">
          <p15:clr>
            <a:srgbClr val="F26B43"/>
          </p15:clr>
        </p15:guide>
        <p15:guide id="7" pos="3039">
          <p15:clr>
            <a:srgbClr val="F26B43"/>
          </p15:clr>
        </p15:guide>
        <p15:guide id="8" orient="horz" pos="3904">
          <p15:clr>
            <a:srgbClr val="F26B43"/>
          </p15:clr>
        </p15:guide>
        <p15:guide id="9" orient="horz" pos="1072">
          <p15:clr>
            <a:srgbClr val="F26B43"/>
          </p15:clr>
        </p15:guide>
        <p15:guide id="10" orient="horz" pos="1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www.intel.com/content/www/us/en/programmable/quartushelp/13.0/mergedProjects/reference/glossary/def_mif.htm" TargetMode="Externa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amos.com/en/news/prophesee-event-based-vision-sensor-the-first-in-an-industry-standard-now-by-framos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www.youtube.com/watch?v=6ciNkcjV6E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6xOmo7Ikwzk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sensors.ini.uzh.ch/tobi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ND0036 General_PowerPoint_Template_WIDE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3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360"/>
    </mc:Choice>
    <mc:Fallback xmlns="">
      <p:transition advTm="336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10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DFC0-F38C-6548-B392-CCD4818B8F8E}"/>
              </a:ext>
            </a:extLst>
          </p:cNvPr>
          <p:cNvSpPr txBox="1"/>
          <p:nvPr/>
        </p:nvSpPr>
        <p:spPr>
          <a:xfrm>
            <a:off x="3305251" y="2105561"/>
            <a:ext cx="7053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40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r>
              <a:rPr lang="en-AU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Digital system design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412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DC65B76A-E72B-DF4A-BFA1-E58AB52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C12C0-C796-E7AD-2925-366D688F01CC}"/>
              </a:ext>
            </a:extLst>
          </p:cNvPr>
          <p:cNvSpPr txBox="1"/>
          <p:nvPr/>
        </p:nvSpPr>
        <p:spPr>
          <a:xfrm>
            <a:off x="190991" y="129499"/>
            <a:ext cx="99283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domain and </a:t>
            </a:r>
            <a:r>
              <a:rPr lang="en-US" sz="40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synchronisation</a:t>
            </a:r>
            <a:endParaRPr lang="en-US" sz="40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US" sz="40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D213E-7060-D1C2-B48C-5F41C80AA388}"/>
              </a:ext>
            </a:extLst>
          </p:cNvPr>
          <p:cNvSpPr txBox="1"/>
          <p:nvPr/>
        </p:nvSpPr>
        <p:spPr>
          <a:xfrm>
            <a:off x="190991" y="1020195"/>
            <a:ext cx="103064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and Clock domain</a:t>
            </a:r>
          </a:p>
          <a:p>
            <a:pPr marL="457200" indent="-457200">
              <a:buFont typeface="Wingdings" pitchFamily="2" charset="2"/>
              <a:buChar char="Ø"/>
            </a:pPr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synthesis in hardware 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Synchronisation between different clock domain</a:t>
            </a:r>
          </a:p>
          <a:p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Slow to fast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Fast to slow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2FCDF-AE62-33CE-FE3C-0EBAB40B25C0}"/>
              </a:ext>
            </a:extLst>
          </p:cNvPr>
          <p:cNvGrpSpPr/>
          <p:nvPr/>
        </p:nvGrpSpPr>
        <p:grpSpPr>
          <a:xfrm>
            <a:off x="4401437" y="3251806"/>
            <a:ext cx="7599572" cy="3476695"/>
            <a:chOff x="3215640" y="1469313"/>
            <a:chExt cx="7599572" cy="3476695"/>
          </a:xfrm>
        </p:grpSpPr>
        <p:pic>
          <p:nvPicPr>
            <p:cNvPr id="7" name="Picture 6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A1F3FC2-0CE8-1470-6FDC-96A2DBEDE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07" t="40000" r="30868" b="28334"/>
            <a:stretch/>
          </p:blipFill>
          <p:spPr>
            <a:xfrm>
              <a:off x="3215640" y="1469313"/>
              <a:ext cx="7599572" cy="29710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1C3947-177F-F0D5-D60B-E2714D0704ED}"/>
                </a:ext>
              </a:extLst>
            </p:cNvPr>
            <p:cNvSpPr txBox="1"/>
            <p:nvPr/>
          </p:nvSpPr>
          <p:spPr>
            <a:xfrm>
              <a:off x="3215640" y="3059668"/>
              <a:ext cx="238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slow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368FFC-20A6-924C-1D23-B162AEF593BF}"/>
                </a:ext>
              </a:extLst>
            </p:cNvPr>
            <p:cNvSpPr txBox="1"/>
            <p:nvPr/>
          </p:nvSpPr>
          <p:spPr>
            <a:xfrm>
              <a:off x="5471160" y="4576676"/>
              <a:ext cx="2388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fast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35BE44-E9E9-078F-91DA-BD445AFA66E4}"/>
                </a:ext>
              </a:extLst>
            </p:cNvPr>
            <p:cNvSpPr txBox="1"/>
            <p:nvPr/>
          </p:nvSpPr>
          <p:spPr>
            <a:xfrm>
              <a:off x="6901732" y="4255673"/>
              <a:ext cx="785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55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DC65B76A-E72B-DF4A-BFA1-E58AB52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589461-5499-FD41-8290-CE34B7445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89" y="1611586"/>
            <a:ext cx="5429234" cy="42750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C12C0-C796-E7AD-2925-366D688F01CC}"/>
              </a:ext>
            </a:extLst>
          </p:cNvPr>
          <p:cNvSpPr txBox="1"/>
          <p:nvPr/>
        </p:nvSpPr>
        <p:spPr>
          <a:xfrm>
            <a:off x="190991" y="129499"/>
            <a:ext cx="9928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domain and </a:t>
            </a:r>
            <a:r>
              <a:rPr lang="en-US" sz="40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synchronisation</a:t>
            </a:r>
            <a:endParaRPr lang="en-US" sz="40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502D11-9D0B-26C8-EE63-F6E0E8FD00F4}"/>
              </a:ext>
            </a:extLst>
          </p:cNvPr>
          <p:cNvSpPr txBox="1"/>
          <p:nvPr/>
        </p:nvSpPr>
        <p:spPr>
          <a:xfrm>
            <a:off x="38560" y="1600911"/>
            <a:ext cx="4684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 signal clock: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System clock: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Interface clock: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1FBD67-476F-8CF2-2A6A-F03D247B38D2}"/>
              </a:ext>
            </a:extLst>
          </p:cNvPr>
          <p:cNvCxnSpPr>
            <a:cxnSpLocks/>
          </p:cNvCxnSpPr>
          <p:nvPr/>
        </p:nvCxnSpPr>
        <p:spPr>
          <a:xfrm>
            <a:off x="823051" y="2701792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907FA0-1E94-EFAB-F50B-DECAF6833122}"/>
              </a:ext>
            </a:extLst>
          </p:cNvPr>
          <p:cNvCxnSpPr>
            <a:cxnSpLocks/>
          </p:cNvCxnSpPr>
          <p:nvPr/>
        </p:nvCxnSpPr>
        <p:spPr>
          <a:xfrm>
            <a:off x="1216946" y="2282106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A234B5-20AA-1C3A-0FCC-7050B03D8C71}"/>
              </a:ext>
            </a:extLst>
          </p:cNvPr>
          <p:cNvCxnSpPr>
            <a:cxnSpLocks/>
          </p:cNvCxnSpPr>
          <p:nvPr/>
        </p:nvCxnSpPr>
        <p:spPr>
          <a:xfrm>
            <a:off x="1216946" y="2282106"/>
            <a:ext cx="21101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71D025-DAE9-AAA8-0F31-25E3160C4803}"/>
              </a:ext>
            </a:extLst>
          </p:cNvPr>
          <p:cNvCxnSpPr>
            <a:cxnSpLocks/>
          </p:cNvCxnSpPr>
          <p:nvPr/>
        </p:nvCxnSpPr>
        <p:spPr>
          <a:xfrm>
            <a:off x="3327100" y="2282106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F4A27B-DC66-ECCB-D8A3-39FF82FECE87}"/>
              </a:ext>
            </a:extLst>
          </p:cNvPr>
          <p:cNvCxnSpPr>
            <a:cxnSpLocks/>
          </p:cNvCxnSpPr>
          <p:nvPr/>
        </p:nvCxnSpPr>
        <p:spPr>
          <a:xfrm>
            <a:off x="3327100" y="2701792"/>
            <a:ext cx="211015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1F73DF-99A9-19BC-27AC-437D930DF7D6}"/>
              </a:ext>
            </a:extLst>
          </p:cNvPr>
          <p:cNvCxnSpPr>
            <a:cxnSpLocks/>
          </p:cNvCxnSpPr>
          <p:nvPr/>
        </p:nvCxnSpPr>
        <p:spPr>
          <a:xfrm>
            <a:off x="5437254" y="2282106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3320AF-3FDC-2ADB-47A6-EB35DF1FBCA1}"/>
              </a:ext>
            </a:extLst>
          </p:cNvPr>
          <p:cNvCxnSpPr>
            <a:cxnSpLocks/>
          </p:cNvCxnSpPr>
          <p:nvPr/>
        </p:nvCxnSpPr>
        <p:spPr>
          <a:xfrm>
            <a:off x="1140839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99325D8-F35B-9C51-F58D-A6DA36490FD3}"/>
              </a:ext>
            </a:extLst>
          </p:cNvPr>
          <p:cNvCxnSpPr>
            <a:cxnSpLocks/>
          </p:cNvCxnSpPr>
          <p:nvPr/>
        </p:nvCxnSpPr>
        <p:spPr>
          <a:xfrm>
            <a:off x="1140839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D13AA7-E83A-5BD3-B1F4-692516D08784}"/>
              </a:ext>
            </a:extLst>
          </p:cNvPr>
          <p:cNvCxnSpPr>
            <a:cxnSpLocks/>
          </p:cNvCxnSpPr>
          <p:nvPr/>
        </p:nvCxnSpPr>
        <p:spPr>
          <a:xfrm>
            <a:off x="1534734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1ABD4C7-0347-9952-30DD-023269861A6E}"/>
              </a:ext>
            </a:extLst>
          </p:cNvPr>
          <p:cNvCxnSpPr>
            <a:cxnSpLocks/>
          </p:cNvCxnSpPr>
          <p:nvPr/>
        </p:nvCxnSpPr>
        <p:spPr>
          <a:xfrm>
            <a:off x="1534734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F10117-00C4-8B3E-25B7-D1FF34CA3287}"/>
              </a:ext>
            </a:extLst>
          </p:cNvPr>
          <p:cNvCxnSpPr>
            <a:cxnSpLocks/>
          </p:cNvCxnSpPr>
          <p:nvPr/>
        </p:nvCxnSpPr>
        <p:spPr>
          <a:xfrm>
            <a:off x="1926902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9741D3-92F3-E336-EAE6-13A4D4F6A64E}"/>
              </a:ext>
            </a:extLst>
          </p:cNvPr>
          <p:cNvCxnSpPr>
            <a:cxnSpLocks/>
          </p:cNvCxnSpPr>
          <p:nvPr/>
        </p:nvCxnSpPr>
        <p:spPr>
          <a:xfrm>
            <a:off x="1926902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5D6C01-E3B1-21BD-F56B-5F8E57C879A6}"/>
              </a:ext>
            </a:extLst>
          </p:cNvPr>
          <p:cNvCxnSpPr>
            <a:cxnSpLocks/>
          </p:cNvCxnSpPr>
          <p:nvPr/>
        </p:nvCxnSpPr>
        <p:spPr>
          <a:xfrm>
            <a:off x="2320797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571085-5236-53DD-9D4D-1CEE12A59850}"/>
              </a:ext>
            </a:extLst>
          </p:cNvPr>
          <p:cNvCxnSpPr>
            <a:cxnSpLocks/>
          </p:cNvCxnSpPr>
          <p:nvPr/>
        </p:nvCxnSpPr>
        <p:spPr>
          <a:xfrm>
            <a:off x="2320797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FC5890-357C-D70D-ABDC-DC3F71EC1017}"/>
              </a:ext>
            </a:extLst>
          </p:cNvPr>
          <p:cNvCxnSpPr>
            <a:cxnSpLocks/>
          </p:cNvCxnSpPr>
          <p:nvPr/>
        </p:nvCxnSpPr>
        <p:spPr>
          <a:xfrm>
            <a:off x="2712965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340F75-24C0-EEF6-6072-7A5841CF30A7}"/>
              </a:ext>
            </a:extLst>
          </p:cNvPr>
          <p:cNvCxnSpPr>
            <a:cxnSpLocks/>
          </p:cNvCxnSpPr>
          <p:nvPr/>
        </p:nvCxnSpPr>
        <p:spPr>
          <a:xfrm>
            <a:off x="2712965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4572C5-BBDD-FE17-8241-BCFDE84D696B}"/>
              </a:ext>
            </a:extLst>
          </p:cNvPr>
          <p:cNvCxnSpPr>
            <a:cxnSpLocks/>
          </p:cNvCxnSpPr>
          <p:nvPr/>
        </p:nvCxnSpPr>
        <p:spPr>
          <a:xfrm>
            <a:off x="3106860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37B85E-A131-3F5E-66DA-CE5D9BF48A13}"/>
              </a:ext>
            </a:extLst>
          </p:cNvPr>
          <p:cNvCxnSpPr>
            <a:cxnSpLocks/>
          </p:cNvCxnSpPr>
          <p:nvPr/>
        </p:nvCxnSpPr>
        <p:spPr>
          <a:xfrm>
            <a:off x="3106860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11AB331-F226-1966-25AC-3A26C0A3AC97}"/>
              </a:ext>
            </a:extLst>
          </p:cNvPr>
          <p:cNvCxnSpPr>
            <a:cxnSpLocks/>
          </p:cNvCxnSpPr>
          <p:nvPr/>
        </p:nvCxnSpPr>
        <p:spPr>
          <a:xfrm>
            <a:off x="3499028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078BE6C-1650-FCE4-0CE3-1183FCA30622}"/>
              </a:ext>
            </a:extLst>
          </p:cNvPr>
          <p:cNvCxnSpPr>
            <a:cxnSpLocks/>
          </p:cNvCxnSpPr>
          <p:nvPr/>
        </p:nvCxnSpPr>
        <p:spPr>
          <a:xfrm>
            <a:off x="3499028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65F486-BCB4-7AD9-C66D-84C8E04FB802}"/>
              </a:ext>
            </a:extLst>
          </p:cNvPr>
          <p:cNvCxnSpPr>
            <a:cxnSpLocks/>
          </p:cNvCxnSpPr>
          <p:nvPr/>
        </p:nvCxnSpPr>
        <p:spPr>
          <a:xfrm>
            <a:off x="3892923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DBDD53-9189-BE49-D36D-2C3CA37AA0F1}"/>
              </a:ext>
            </a:extLst>
          </p:cNvPr>
          <p:cNvCxnSpPr>
            <a:cxnSpLocks/>
          </p:cNvCxnSpPr>
          <p:nvPr/>
        </p:nvCxnSpPr>
        <p:spPr>
          <a:xfrm>
            <a:off x="3892923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F8B74C-CA81-7940-5537-5FCAD60DC164}"/>
              </a:ext>
            </a:extLst>
          </p:cNvPr>
          <p:cNvCxnSpPr>
            <a:cxnSpLocks/>
          </p:cNvCxnSpPr>
          <p:nvPr/>
        </p:nvCxnSpPr>
        <p:spPr>
          <a:xfrm>
            <a:off x="4285091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0062C8-8FE7-7A1F-029F-E1ECA393D4A6}"/>
              </a:ext>
            </a:extLst>
          </p:cNvPr>
          <p:cNvCxnSpPr>
            <a:cxnSpLocks/>
          </p:cNvCxnSpPr>
          <p:nvPr/>
        </p:nvCxnSpPr>
        <p:spPr>
          <a:xfrm>
            <a:off x="4285091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56CC84-8201-84A5-FC62-2B50760D66D2}"/>
              </a:ext>
            </a:extLst>
          </p:cNvPr>
          <p:cNvCxnSpPr>
            <a:cxnSpLocks/>
          </p:cNvCxnSpPr>
          <p:nvPr/>
        </p:nvCxnSpPr>
        <p:spPr>
          <a:xfrm>
            <a:off x="4678986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878536-A2E8-52AB-C584-96C6CCB4026A}"/>
              </a:ext>
            </a:extLst>
          </p:cNvPr>
          <p:cNvCxnSpPr>
            <a:cxnSpLocks/>
          </p:cNvCxnSpPr>
          <p:nvPr/>
        </p:nvCxnSpPr>
        <p:spPr>
          <a:xfrm>
            <a:off x="4678986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CC98AE7-AC20-DEFC-AD3A-0FC9DE8EE15F}"/>
              </a:ext>
            </a:extLst>
          </p:cNvPr>
          <p:cNvCxnSpPr>
            <a:cxnSpLocks/>
          </p:cNvCxnSpPr>
          <p:nvPr/>
        </p:nvCxnSpPr>
        <p:spPr>
          <a:xfrm>
            <a:off x="5068768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1755E2C-FEE2-3F67-575D-7F04605C6335}"/>
              </a:ext>
            </a:extLst>
          </p:cNvPr>
          <p:cNvCxnSpPr>
            <a:cxnSpLocks/>
          </p:cNvCxnSpPr>
          <p:nvPr/>
        </p:nvCxnSpPr>
        <p:spPr>
          <a:xfrm>
            <a:off x="5068768" y="3637001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794203-410F-211E-22A0-25A2013F240B}"/>
              </a:ext>
            </a:extLst>
          </p:cNvPr>
          <p:cNvCxnSpPr>
            <a:cxnSpLocks/>
          </p:cNvCxnSpPr>
          <p:nvPr/>
        </p:nvCxnSpPr>
        <p:spPr>
          <a:xfrm>
            <a:off x="5462663" y="3631634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AAC6E0-24D4-D06B-F4D1-F3BDB5CF3339}"/>
              </a:ext>
            </a:extLst>
          </p:cNvPr>
          <p:cNvCxnSpPr>
            <a:cxnSpLocks/>
          </p:cNvCxnSpPr>
          <p:nvPr/>
        </p:nvCxnSpPr>
        <p:spPr>
          <a:xfrm>
            <a:off x="5462663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DE5469-CD73-95AB-CF78-7F9A854CFCC1}"/>
              </a:ext>
            </a:extLst>
          </p:cNvPr>
          <p:cNvCxnSpPr>
            <a:cxnSpLocks/>
          </p:cNvCxnSpPr>
          <p:nvPr/>
        </p:nvCxnSpPr>
        <p:spPr>
          <a:xfrm>
            <a:off x="1137784" y="5060719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C0190C-81E4-E3DF-489B-86C09E1B4DB4}"/>
              </a:ext>
            </a:extLst>
          </p:cNvPr>
          <p:cNvCxnSpPr>
            <a:cxnSpLocks/>
          </p:cNvCxnSpPr>
          <p:nvPr/>
        </p:nvCxnSpPr>
        <p:spPr>
          <a:xfrm>
            <a:off x="1137784" y="5066086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A8536F-ECD8-5194-52D1-2160282D1E50}"/>
              </a:ext>
            </a:extLst>
          </p:cNvPr>
          <p:cNvCxnSpPr>
            <a:cxnSpLocks/>
          </p:cNvCxnSpPr>
          <p:nvPr/>
        </p:nvCxnSpPr>
        <p:spPr>
          <a:xfrm>
            <a:off x="1931684" y="5055352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B12ADC-0C0D-E5B8-7FF8-0A274327E135}"/>
              </a:ext>
            </a:extLst>
          </p:cNvPr>
          <p:cNvCxnSpPr>
            <a:cxnSpLocks/>
          </p:cNvCxnSpPr>
          <p:nvPr/>
        </p:nvCxnSpPr>
        <p:spPr>
          <a:xfrm>
            <a:off x="1931684" y="5475038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D9DE891-F954-AB81-8547-263ABBA211EA}"/>
              </a:ext>
            </a:extLst>
          </p:cNvPr>
          <p:cNvCxnSpPr>
            <a:cxnSpLocks/>
          </p:cNvCxnSpPr>
          <p:nvPr/>
        </p:nvCxnSpPr>
        <p:spPr>
          <a:xfrm>
            <a:off x="2737984" y="5060719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D8AF71-A9D2-D422-BDC2-FE65AFD52E5C}"/>
              </a:ext>
            </a:extLst>
          </p:cNvPr>
          <p:cNvCxnSpPr>
            <a:cxnSpLocks/>
          </p:cNvCxnSpPr>
          <p:nvPr/>
        </p:nvCxnSpPr>
        <p:spPr>
          <a:xfrm>
            <a:off x="2737984" y="5066086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ABEA14-E210-ABAC-B52B-4B580AA9F5B3}"/>
              </a:ext>
            </a:extLst>
          </p:cNvPr>
          <p:cNvCxnSpPr>
            <a:cxnSpLocks/>
          </p:cNvCxnSpPr>
          <p:nvPr/>
        </p:nvCxnSpPr>
        <p:spPr>
          <a:xfrm>
            <a:off x="3531884" y="5055352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3EE0CC7-2BF7-93D6-A021-70D26DBEFC47}"/>
              </a:ext>
            </a:extLst>
          </p:cNvPr>
          <p:cNvCxnSpPr>
            <a:cxnSpLocks/>
          </p:cNvCxnSpPr>
          <p:nvPr/>
        </p:nvCxnSpPr>
        <p:spPr>
          <a:xfrm>
            <a:off x="3531884" y="5475038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24FC6AB-117E-9ABB-63AA-C1381E6FAFDC}"/>
              </a:ext>
            </a:extLst>
          </p:cNvPr>
          <p:cNvCxnSpPr>
            <a:cxnSpLocks/>
          </p:cNvCxnSpPr>
          <p:nvPr/>
        </p:nvCxnSpPr>
        <p:spPr>
          <a:xfrm>
            <a:off x="4326152" y="5060719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30F533-51BC-005C-A1E2-6FA823C0C3CF}"/>
              </a:ext>
            </a:extLst>
          </p:cNvPr>
          <p:cNvCxnSpPr>
            <a:cxnSpLocks/>
          </p:cNvCxnSpPr>
          <p:nvPr/>
        </p:nvCxnSpPr>
        <p:spPr>
          <a:xfrm>
            <a:off x="4326152" y="5066086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6F0D90-26BC-D0EC-3900-22A92D0761BB}"/>
              </a:ext>
            </a:extLst>
          </p:cNvPr>
          <p:cNvCxnSpPr>
            <a:cxnSpLocks/>
          </p:cNvCxnSpPr>
          <p:nvPr/>
        </p:nvCxnSpPr>
        <p:spPr>
          <a:xfrm>
            <a:off x="5120052" y="5055352"/>
            <a:ext cx="0" cy="419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1A02C8-4E79-6515-4B81-CA0512187425}"/>
              </a:ext>
            </a:extLst>
          </p:cNvPr>
          <p:cNvCxnSpPr>
            <a:cxnSpLocks/>
          </p:cNvCxnSpPr>
          <p:nvPr/>
        </p:nvCxnSpPr>
        <p:spPr>
          <a:xfrm>
            <a:off x="5120052" y="5475038"/>
            <a:ext cx="7939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ame 61">
            <a:extLst>
              <a:ext uri="{FF2B5EF4-FFF2-40B4-BE49-F238E27FC236}">
                <a16:creationId xmlns:a16="http://schemas.microsoft.com/office/drawing/2014/main" id="{994232D3-161F-1B7A-59DB-34503296BF94}"/>
              </a:ext>
            </a:extLst>
          </p:cNvPr>
          <p:cNvSpPr/>
          <p:nvPr/>
        </p:nvSpPr>
        <p:spPr>
          <a:xfrm>
            <a:off x="6288737" y="2241811"/>
            <a:ext cx="521209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4" name="Frame 63">
            <a:extLst>
              <a:ext uri="{FF2B5EF4-FFF2-40B4-BE49-F238E27FC236}">
                <a16:creationId xmlns:a16="http://schemas.microsoft.com/office/drawing/2014/main" id="{06BD896A-5FFD-12EC-5239-6AA8EE0C7B9B}"/>
              </a:ext>
            </a:extLst>
          </p:cNvPr>
          <p:cNvSpPr/>
          <p:nvPr/>
        </p:nvSpPr>
        <p:spPr>
          <a:xfrm>
            <a:off x="6819701" y="1996148"/>
            <a:ext cx="4241215" cy="2625845"/>
          </a:xfrm>
          <a:prstGeom prst="frame">
            <a:avLst>
              <a:gd name="adj1" fmla="val 483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5" name="Frame 64">
            <a:extLst>
              <a:ext uri="{FF2B5EF4-FFF2-40B4-BE49-F238E27FC236}">
                <a16:creationId xmlns:a16="http://schemas.microsoft.com/office/drawing/2014/main" id="{97377E9F-D768-01DB-28EA-5CECA0E25E90}"/>
              </a:ext>
            </a:extLst>
          </p:cNvPr>
          <p:cNvSpPr/>
          <p:nvPr/>
        </p:nvSpPr>
        <p:spPr>
          <a:xfrm>
            <a:off x="6819700" y="4626002"/>
            <a:ext cx="4241215" cy="1260634"/>
          </a:xfrm>
          <a:prstGeom prst="frame">
            <a:avLst>
              <a:gd name="adj1" fmla="val 483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DF498-88FF-C247-9EDA-BF6735EF4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98" y="1279988"/>
            <a:ext cx="5857972" cy="4956463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43385CE-B671-37C6-2725-3EECEE3DE0AD}"/>
              </a:ext>
            </a:extLst>
          </p:cNvPr>
          <p:cNvCxnSpPr>
            <a:cxnSpLocks/>
          </p:cNvCxnSpPr>
          <p:nvPr/>
        </p:nvCxnSpPr>
        <p:spPr>
          <a:xfrm>
            <a:off x="743889" y="4051320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9C5CDE-90EC-A437-B59E-2AA9D9961486}"/>
              </a:ext>
            </a:extLst>
          </p:cNvPr>
          <p:cNvCxnSpPr>
            <a:cxnSpLocks/>
          </p:cNvCxnSpPr>
          <p:nvPr/>
        </p:nvCxnSpPr>
        <p:spPr>
          <a:xfrm>
            <a:off x="743889" y="5475038"/>
            <a:ext cx="3938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0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DC65B76A-E72B-DF4A-BFA1-E58AB52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C8A813-409E-864F-A001-34CF044A2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654"/>
          <a:stretch/>
        </p:blipFill>
        <p:spPr>
          <a:xfrm>
            <a:off x="148665" y="794652"/>
            <a:ext cx="10232135" cy="1024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6C12C0-C796-E7AD-2925-366D688F01CC}"/>
              </a:ext>
            </a:extLst>
          </p:cNvPr>
          <p:cNvSpPr txBox="1"/>
          <p:nvPr/>
        </p:nvSpPr>
        <p:spPr>
          <a:xfrm>
            <a:off x="21365" y="80212"/>
            <a:ext cx="9837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Time-multiplexing and pipeline parallel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A2784-41FA-11A7-96C5-E9D86812E235}"/>
              </a:ext>
            </a:extLst>
          </p:cNvPr>
          <p:cNvSpPr txBox="1"/>
          <p:nvPr/>
        </p:nvSpPr>
        <p:spPr>
          <a:xfrm>
            <a:off x="350838" y="5546682"/>
            <a:ext cx="58924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DDB4C-A65D-D108-580E-45866AB97121}"/>
              </a:ext>
            </a:extLst>
          </p:cNvPr>
          <p:cNvSpPr txBox="1"/>
          <p:nvPr/>
        </p:nvSpPr>
        <p:spPr>
          <a:xfrm>
            <a:off x="148665" y="4710246"/>
            <a:ext cx="7519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Memory 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Initialisation</a:t>
            </a:r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in FPGA: .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mif</a:t>
            </a:r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MIF-memory 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initialisation</a:t>
            </a:r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file</a:t>
            </a:r>
          </a:p>
          <a:p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  <a:hlinkClick r:id="rId5"/>
              </a:rPr>
              <a:t>https://www.intel.com/content/www/us/en/programmable/quartushelp/13.0/mergedProjects/reference/glossary/def_mif.htm</a:t>
            </a:r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https://faculty-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web.msoe.edu</a:t>
            </a:r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johnsontimoj</a:t>
            </a:r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/EE3921/files3921/</a:t>
            </a:r>
            <a:r>
              <a:rPr lang="en-US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ug_ram_rom.pdf</a:t>
            </a:r>
            <a:r>
              <a:rPr lang="en-US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</a:t>
            </a:r>
          </a:p>
          <a:p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US" sz="14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6276372-168C-B02A-B586-E2F52EE279C7}"/>
              </a:ext>
            </a:extLst>
          </p:cNvPr>
          <p:cNvGrpSpPr/>
          <p:nvPr/>
        </p:nvGrpSpPr>
        <p:grpSpPr>
          <a:xfrm>
            <a:off x="1861977" y="1812587"/>
            <a:ext cx="8047504" cy="2045219"/>
            <a:chOff x="1928895" y="2707855"/>
            <a:chExt cx="8047504" cy="2045219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4D12D73-10F0-E826-BBAB-ED27FEB914B1}"/>
                </a:ext>
              </a:extLst>
            </p:cNvPr>
            <p:cNvGrpSpPr/>
            <p:nvPr/>
          </p:nvGrpSpPr>
          <p:grpSpPr>
            <a:xfrm>
              <a:off x="1928895" y="2721749"/>
              <a:ext cx="2130552" cy="2031325"/>
              <a:chOff x="3249427" y="2707855"/>
              <a:chExt cx="2130552" cy="2031325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AE6EF5E-E60F-C731-253C-CE9DAFB13C86}"/>
                  </a:ext>
                </a:extLst>
              </p:cNvPr>
              <p:cNvGrpSpPr/>
              <p:nvPr/>
            </p:nvGrpSpPr>
            <p:grpSpPr>
              <a:xfrm>
                <a:off x="3249427" y="2707855"/>
                <a:ext cx="2130552" cy="2031325"/>
                <a:chOff x="3090207" y="2707855"/>
                <a:chExt cx="2130552" cy="2031325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F7521FA-EAE8-03AC-B30E-2ADCD66479D2}"/>
                    </a:ext>
                  </a:extLst>
                </p:cNvPr>
                <p:cNvGrpSpPr/>
                <p:nvPr/>
              </p:nvGrpSpPr>
              <p:grpSpPr>
                <a:xfrm>
                  <a:off x="3196500" y="2816133"/>
                  <a:ext cx="1917966" cy="1777460"/>
                  <a:chOff x="4279392" y="3167347"/>
                  <a:chExt cx="1917966" cy="1777460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B81C186-B309-B624-B03B-4299D02C1B14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17296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BM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E5C08D-27E3-2865-EB0C-D890271701F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86619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DIHC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70865CE-5C95-780B-73EF-16023E312805}"/>
                      </a:ext>
                    </a:extLst>
                  </p:cNvPr>
                  <p:cNvSpPr txBox="1"/>
                  <p:nvPr/>
                </p:nvSpPr>
                <p:spPr>
                  <a:xfrm>
                    <a:off x="5379979" y="3167347"/>
                    <a:ext cx="817375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DOHC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E47CAF-D3A7-53DE-EC6E-570E89670758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702" y="3903961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AGC</a:t>
                    </a:r>
                  </a:p>
                </p:txBody>
              </p:sp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BCC54126-94F1-C482-07BD-FF3C5381D4AB}"/>
                      </a:ext>
                    </a:extLst>
                  </p:cNvPr>
                  <p:cNvCxnSpPr>
                    <a:cxnSpLocks/>
                    <a:endCxn id="13" idx="0"/>
                  </p:cNvCxnSpPr>
                  <p:nvPr/>
                </p:nvCxnSpPr>
                <p:spPr>
                  <a:xfrm>
                    <a:off x="4617720" y="353872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00B3708B-9DE6-87A5-DCCC-BADF80F639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4066911"/>
                    <a:ext cx="564654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>
                    <a:extLst>
                      <a:ext uri="{FF2B5EF4-FFF2-40B4-BE49-F238E27FC236}">
                        <a16:creationId xmlns:a16="http://schemas.microsoft.com/office/drawing/2014/main" id="{52E78C9D-E372-E087-7496-885A3A99D5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28550" y="3538728"/>
                    <a:ext cx="0" cy="365233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1EA99672-B987-3805-C7C1-8FF2FBFA73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3286623"/>
                    <a:ext cx="423931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79F6C0A3-60C2-BFF0-22DA-1575E76A49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40034" y="3471043"/>
                    <a:ext cx="439945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F236FF25-CA12-4221-E09A-907E378596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7720" y="423195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E2D2D3F-BF87-7E85-C850-684774B05CEB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406" y="4575475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LIF</a:t>
                    </a: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8F6A855-E95F-4062-DBED-A91C168A4D08}"/>
                    </a:ext>
                  </a:extLst>
                </p:cNvPr>
                <p:cNvSpPr txBox="1"/>
                <p:nvPr/>
              </p:nvSpPr>
              <p:spPr>
                <a:xfrm>
                  <a:off x="3090207" y="2707855"/>
                  <a:ext cx="2130552" cy="203132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r>
                    <a:rPr lang="en-GB" dirty="0"/>
                    <a:t>                   Channel1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71CD29-CFF2-B069-BE4C-F5FDD23AA2E3}"/>
                  </a:ext>
                </a:extLst>
              </p:cNvPr>
              <p:cNvSpPr txBox="1"/>
              <p:nvPr/>
            </p:nvSpPr>
            <p:spPr>
              <a:xfrm>
                <a:off x="4115832" y="3967737"/>
                <a:ext cx="768096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RAMs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F93D18-CA5E-EC4B-E0B3-97665E40F600}"/>
                </a:ext>
              </a:extLst>
            </p:cNvPr>
            <p:cNvGrpSpPr/>
            <p:nvPr/>
          </p:nvGrpSpPr>
          <p:grpSpPr>
            <a:xfrm>
              <a:off x="7845847" y="2707855"/>
              <a:ext cx="2130552" cy="2031325"/>
              <a:chOff x="3249427" y="2707855"/>
              <a:chExt cx="2130552" cy="2031325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EC1F6CA-4BCD-4E10-AE03-F40B502FFF8B}"/>
                  </a:ext>
                </a:extLst>
              </p:cNvPr>
              <p:cNvGrpSpPr/>
              <p:nvPr/>
            </p:nvGrpSpPr>
            <p:grpSpPr>
              <a:xfrm>
                <a:off x="3249427" y="2707855"/>
                <a:ext cx="2130552" cy="2031325"/>
                <a:chOff x="3090207" y="2707855"/>
                <a:chExt cx="2130552" cy="203132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1AEA548-B151-346F-4CA6-DDD7CC74FE34}"/>
                    </a:ext>
                  </a:extLst>
                </p:cNvPr>
                <p:cNvGrpSpPr/>
                <p:nvPr/>
              </p:nvGrpSpPr>
              <p:grpSpPr>
                <a:xfrm>
                  <a:off x="3196500" y="2816133"/>
                  <a:ext cx="1917966" cy="1777460"/>
                  <a:chOff x="4279392" y="3167347"/>
                  <a:chExt cx="1917966" cy="177746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76759426-F311-B077-865C-1D4F56BA9682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17296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BM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01B3EDEB-1EE4-4325-9E54-C77B1860C3CF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86619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DIHC</a:t>
                    </a: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D06C65B-F340-DAA8-B8FC-814657C7918F}"/>
                      </a:ext>
                    </a:extLst>
                  </p:cNvPr>
                  <p:cNvSpPr txBox="1"/>
                  <p:nvPr/>
                </p:nvSpPr>
                <p:spPr>
                  <a:xfrm>
                    <a:off x="5379979" y="3167347"/>
                    <a:ext cx="817375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DOHC</a:t>
                    </a: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17DF2BC-B34D-3EED-597D-593DB0B75E5B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702" y="3903961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AGC</a:t>
                    </a:r>
                  </a:p>
                </p:txBody>
              </p: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54456F20-6EFB-2BE9-3281-B16480E25DCF}"/>
                      </a:ext>
                    </a:extLst>
                  </p:cNvPr>
                  <p:cNvCxnSpPr>
                    <a:cxnSpLocks/>
                    <a:endCxn id="47" idx="0"/>
                  </p:cNvCxnSpPr>
                  <p:nvPr/>
                </p:nvCxnSpPr>
                <p:spPr>
                  <a:xfrm>
                    <a:off x="4617720" y="353872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A677445-B17E-D58F-C58B-343701371C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4066911"/>
                    <a:ext cx="564654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1DD80320-2AFC-54E4-267E-8392EDE77C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28550" y="3538728"/>
                    <a:ext cx="0" cy="365233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75F32BF5-C65A-9089-EEE8-379FB9F079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3286623"/>
                    <a:ext cx="423931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63477216-8062-F859-1C87-89A324769D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40034" y="3471043"/>
                    <a:ext cx="439945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Arrow Connector 54">
                    <a:extLst>
                      <a:ext uri="{FF2B5EF4-FFF2-40B4-BE49-F238E27FC236}">
                        <a16:creationId xmlns:a16="http://schemas.microsoft.com/office/drawing/2014/main" id="{EBE20E60-B651-06DC-1CEE-B9ECD99BC5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7720" y="423195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40AFDD87-C989-3229-C0D4-84D08BF427B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406" y="4575475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LIF</a:t>
                    </a: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CBE25B5-1AEE-533C-4904-70D82BB956E8}"/>
                    </a:ext>
                  </a:extLst>
                </p:cNvPr>
                <p:cNvSpPr txBox="1"/>
                <p:nvPr/>
              </p:nvSpPr>
              <p:spPr>
                <a:xfrm>
                  <a:off x="3090207" y="2707855"/>
                  <a:ext cx="2130552" cy="203132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r>
                    <a:rPr lang="en-GB" dirty="0"/>
                    <a:t>                   Channel n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524684-1DCA-C447-E08D-62C3EA1B69A8}"/>
                  </a:ext>
                </a:extLst>
              </p:cNvPr>
              <p:cNvSpPr txBox="1"/>
              <p:nvPr/>
            </p:nvSpPr>
            <p:spPr>
              <a:xfrm>
                <a:off x="4115832" y="3967737"/>
                <a:ext cx="768096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RAMs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C616D3E-3368-CB05-4F29-4B02AF378E8C}"/>
                </a:ext>
              </a:extLst>
            </p:cNvPr>
            <p:cNvGrpSpPr/>
            <p:nvPr/>
          </p:nvGrpSpPr>
          <p:grpSpPr>
            <a:xfrm>
              <a:off x="4242815" y="2721748"/>
              <a:ext cx="2130552" cy="2031325"/>
              <a:chOff x="3249427" y="2707855"/>
              <a:chExt cx="2130552" cy="203132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95D4EB2-E245-29F2-0062-6D1B9395A235}"/>
                  </a:ext>
                </a:extLst>
              </p:cNvPr>
              <p:cNvGrpSpPr/>
              <p:nvPr/>
            </p:nvGrpSpPr>
            <p:grpSpPr>
              <a:xfrm>
                <a:off x="3249427" y="2707855"/>
                <a:ext cx="2130552" cy="2031325"/>
                <a:chOff x="3090207" y="2707855"/>
                <a:chExt cx="2130552" cy="2031325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ACBFEF18-9246-A7E6-85D3-8317B852425D}"/>
                    </a:ext>
                  </a:extLst>
                </p:cNvPr>
                <p:cNvGrpSpPr/>
                <p:nvPr/>
              </p:nvGrpSpPr>
              <p:grpSpPr>
                <a:xfrm>
                  <a:off x="3196500" y="2816133"/>
                  <a:ext cx="1917966" cy="1777460"/>
                  <a:chOff x="4279392" y="3167347"/>
                  <a:chExt cx="1917966" cy="1777460"/>
                </a:xfrm>
              </p:grpSpPr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B70B117-3C3C-6848-A18F-6CECA3080C7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17296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BM</a:t>
                    </a:r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48E4F4D4-59AF-BAC0-AD66-248C76B65CF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9392" y="3866198"/>
                    <a:ext cx="676656" cy="365760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DIHC</a:t>
                    </a:r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C8ECBB6-B6C3-99AA-FFC2-2E7993656BB9}"/>
                      </a:ext>
                    </a:extLst>
                  </p:cNvPr>
                  <p:cNvSpPr txBox="1"/>
                  <p:nvPr/>
                </p:nvSpPr>
                <p:spPr>
                  <a:xfrm>
                    <a:off x="5379979" y="3167347"/>
                    <a:ext cx="817375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DOHC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DA7AB26E-6B90-EEB9-A4CE-056160818EDA}"/>
                      </a:ext>
                    </a:extLst>
                  </p:cNvPr>
                  <p:cNvSpPr txBox="1"/>
                  <p:nvPr/>
                </p:nvSpPr>
                <p:spPr>
                  <a:xfrm>
                    <a:off x="5520702" y="3903961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AGC</a:t>
                    </a: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17943322-C61F-E349-896F-E2A90C390AF6}"/>
                      </a:ext>
                    </a:extLst>
                  </p:cNvPr>
                  <p:cNvCxnSpPr>
                    <a:cxnSpLocks/>
                    <a:endCxn id="63" idx="0"/>
                  </p:cNvCxnSpPr>
                  <p:nvPr/>
                </p:nvCxnSpPr>
                <p:spPr>
                  <a:xfrm>
                    <a:off x="4617720" y="353872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B613B2AC-2250-2A44-F8AA-D19B18209A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4066911"/>
                    <a:ext cx="564654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A7EC88C4-CE02-A566-AE89-6BBC29F37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28550" y="3538728"/>
                    <a:ext cx="0" cy="365233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Arrow Connector 68">
                    <a:extLst>
                      <a:ext uri="{FF2B5EF4-FFF2-40B4-BE49-F238E27FC236}">
                        <a16:creationId xmlns:a16="http://schemas.microsoft.com/office/drawing/2014/main" id="{BF785590-E4B1-1A84-3FD6-AC5A97451E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56048" y="3286623"/>
                    <a:ext cx="423931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B08508E6-3E8A-3A82-CB11-484F2C9C2D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940034" y="3471043"/>
                    <a:ext cx="439945" cy="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721B42E0-822D-5854-6061-6302D7E5BD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7720" y="4231958"/>
                    <a:ext cx="0" cy="327470"/>
                  </a:xfrm>
                  <a:prstGeom prst="straightConnector1">
                    <a:avLst/>
                  </a:prstGeom>
                  <a:ln w="19050">
                    <a:solidFill>
                      <a:srgbClr val="C0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C6D18D53-8F80-85D0-4FA1-9FCD10CCE680}"/>
                      </a:ext>
                    </a:extLst>
                  </p:cNvPr>
                  <p:cNvSpPr txBox="1"/>
                  <p:nvPr/>
                </p:nvSpPr>
                <p:spPr>
                  <a:xfrm>
                    <a:off x="4295406" y="4575475"/>
                    <a:ext cx="676656" cy="369332"/>
                  </a:xfrm>
                  <a:prstGeom prst="rect">
                    <a:avLst/>
                  </a:prstGeom>
                  <a:noFill/>
                  <a:ln>
                    <a:solidFill>
                      <a:srgbClr val="C00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/>
                      <a:t>LIF</a:t>
                    </a: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F62434C-FE17-C29B-A0E9-0306A0124880}"/>
                    </a:ext>
                  </a:extLst>
                </p:cNvPr>
                <p:cNvSpPr txBox="1"/>
                <p:nvPr/>
              </p:nvSpPr>
              <p:spPr>
                <a:xfrm>
                  <a:off x="3090207" y="2707855"/>
                  <a:ext cx="2130552" cy="2031325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endParaRPr lang="en-GB" dirty="0"/>
                </a:p>
                <a:p>
                  <a:r>
                    <a:rPr lang="en-GB" dirty="0"/>
                    <a:t>                   Channel2</a:t>
                  </a: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569CF2A-E01F-3A36-AC8F-DAF8524F5D54}"/>
                  </a:ext>
                </a:extLst>
              </p:cNvPr>
              <p:cNvSpPr txBox="1"/>
              <p:nvPr/>
            </p:nvSpPr>
            <p:spPr>
              <a:xfrm>
                <a:off x="4115832" y="3967737"/>
                <a:ext cx="768096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RAMs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39CAD9-4EBB-B26A-3EEA-DA8A272C57F3}"/>
                </a:ext>
              </a:extLst>
            </p:cNvPr>
            <p:cNvSpPr txBox="1"/>
            <p:nvPr/>
          </p:nvSpPr>
          <p:spPr>
            <a:xfrm>
              <a:off x="6711696" y="3566640"/>
              <a:ext cx="996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……</a:t>
              </a:r>
            </a:p>
          </p:txBody>
        </p:sp>
      </p:grpSp>
      <p:pic>
        <p:nvPicPr>
          <p:cNvPr id="80" name="Picture 79" descr="Diagram, schematic&#10;&#10;Description automatically generated">
            <a:extLst>
              <a:ext uri="{FF2B5EF4-FFF2-40B4-BE49-F238E27FC236}">
                <a16:creationId xmlns:a16="http://schemas.microsoft.com/office/drawing/2014/main" id="{624F5345-C66F-F2FE-CA0B-60BCCE4409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7" t="25067" r="33416" b="21467"/>
          <a:stretch/>
        </p:blipFill>
        <p:spPr>
          <a:xfrm>
            <a:off x="8759861" y="4271593"/>
            <a:ext cx="3241878" cy="23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9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DC65B76A-E72B-DF4A-BFA1-E58AB52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0C18809-E86B-DA18-1069-644F8EB0B75C}"/>
              </a:ext>
            </a:extLst>
          </p:cNvPr>
          <p:cNvGrpSpPr/>
          <p:nvPr/>
        </p:nvGrpSpPr>
        <p:grpSpPr>
          <a:xfrm>
            <a:off x="181891" y="1125978"/>
            <a:ext cx="6230385" cy="3578078"/>
            <a:chOff x="507444" y="2738846"/>
            <a:chExt cx="6230385" cy="35780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C8A813-409E-864F-A001-34CF044A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44" y="3292289"/>
              <a:ext cx="6230385" cy="302463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AA3302B-2174-E647-8053-F009B98FE3F5}"/>
                </a:ext>
              </a:extLst>
            </p:cNvPr>
            <p:cNvSpPr txBox="1"/>
            <p:nvPr/>
          </p:nvSpPr>
          <p:spPr>
            <a:xfrm>
              <a:off x="2800098" y="2738846"/>
              <a:ext cx="2955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Timing diagram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36C12C0-C796-E7AD-2925-366D688F01CC}"/>
              </a:ext>
            </a:extLst>
          </p:cNvPr>
          <p:cNvSpPr txBox="1"/>
          <p:nvPr/>
        </p:nvSpPr>
        <p:spPr>
          <a:xfrm>
            <a:off x="21365" y="80212"/>
            <a:ext cx="98373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Time-multiplexing and pipeline parallel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A2784-41FA-11A7-96C5-E9D86812E235}"/>
              </a:ext>
            </a:extLst>
          </p:cNvPr>
          <p:cNvSpPr txBox="1"/>
          <p:nvPr/>
        </p:nvSpPr>
        <p:spPr>
          <a:xfrm>
            <a:off x="350838" y="5546682"/>
            <a:ext cx="589249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3A234-EA68-06C5-71CC-584A0981C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265" y="958640"/>
            <a:ext cx="5278531" cy="446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15</a:t>
            </a:fld>
            <a:endParaRPr lang="en-US" sz="525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9" name="Google Shape;67;p15">
            <a:extLst>
              <a:ext uri="{FF2B5EF4-FFF2-40B4-BE49-F238E27FC236}">
                <a16:creationId xmlns:a16="http://schemas.microsoft.com/office/drawing/2014/main" id="{697628F7-7C00-674C-8F84-8BD8665A2801}"/>
              </a:ext>
            </a:extLst>
          </p:cNvPr>
          <p:cNvSpPr txBox="1">
            <a:spLocks/>
          </p:cNvSpPr>
          <p:nvPr/>
        </p:nvSpPr>
        <p:spPr>
          <a:xfrm>
            <a:off x="128120" y="381743"/>
            <a:ext cx="1098861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System design: Interface</a:t>
            </a:r>
            <a:endParaRPr lang="en-US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18EF2-ACFF-9B55-9052-D882A23943E3}"/>
              </a:ext>
            </a:extLst>
          </p:cNvPr>
          <p:cNvSpPr txBox="1"/>
          <p:nvPr/>
        </p:nvSpPr>
        <p:spPr>
          <a:xfrm>
            <a:off x="238276" y="1177105"/>
            <a:ext cx="108784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jTAG</a:t>
            </a: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: </a:t>
            </a:r>
            <a:r>
              <a:rPr lang="en-AU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Joint Test Action Group</a:t>
            </a: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USB: </a:t>
            </a:r>
            <a:r>
              <a:rPr lang="en-AU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Universal Serial Bus</a:t>
            </a: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UART: </a:t>
            </a:r>
            <a:r>
              <a:rPr lang="en-AU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Universal Asynchronous Receiver Transmitter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9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16</a:t>
            </a:fld>
            <a:endParaRPr lang="en-US" sz="525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9" name="Google Shape;67;p15">
            <a:extLst>
              <a:ext uri="{FF2B5EF4-FFF2-40B4-BE49-F238E27FC236}">
                <a16:creationId xmlns:a16="http://schemas.microsoft.com/office/drawing/2014/main" id="{697628F7-7C00-674C-8F84-8BD8665A2801}"/>
              </a:ext>
            </a:extLst>
          </p:cNvPr>
          <p:cNvSpPr txBox="1">
            <a:spLocks/>
          </p:cNvSpPr>
          <p:nvPr/>
        </p:nvSpPr>
        <p:spPr>
          <a:xfrm>
            <a:off x="116761" y="281803"/>
            <a:ext cx="1098861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Programming a FPGA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4F4B3-E51D-20EB-271D-506EC1188BBE}"/>
              </a:ext>
            </a:extLst>
          </p:cNvPr>
          <p:cNvSpPr txBox="1"/>
          <p:nvPr/>
        </p:nvSpPr>
        <p:spPr>
          <a:xfrm>
            <a:off x="246992" y="6237643"/>
            <a:ext cx="11229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User manual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B60FC-EA04-8C80-4B0C-414500BEC9D3}"/>
              </a:ext>
            </a:extLst>
          </p:cNvPr>
          <p:cNvSpPr txBox="1"/>
          <p:nvPr/>
        </p:nvSpPr>
        <p:spPr>
          <a:xfrm>
            <a:off x="128120" y="1158865"/>
            <a:ext cx="1310153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Compile:  ALMs/Block RAM/DSP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Programming: </a:t>
            </a:r>
            <a:r>
              <a:rPr lang="en-US" sz="28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jTAG</a:t>
            </a: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/ Active Serial programming : Auto power-on config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</p:txBody>
      </p:sp>
      <p:pic>
        <p:nvPicPr>
          <p:cNvPr id="3" name="Picture 2" descr="A picture containing text, computer, screenshot, indoor&#10;&#10;Description automatically generated">
            <a:extLst>
              <a:ext uri="{FF2B5EF4-FFF2-40B4-BE49-F238E27FC236}">
                <a16:creationId xmlns:a16="http://schemas.microsoft.com/office/drawing/2014/main" id="{2D73FDA4-14E5-9DE4-F6D3-C9650E9F85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5566" r="3719" b="10150"/>
          <a:stretch/>
        </p:blipFill>
        <p:spPr>
          <a:xfrm>
            <a:off x="2372567" y="2101964"/>
            <a:ext cx="9232445" cy="468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79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ND0036 General_PowerPoint_Template_WIDE_red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460" y="-101599"/>
            <a:ext cx="12499460" cy="7037196"/>
          </a:xfrm>
          <a:prstGeom prst="rect">
            <a:avLst/>
          </a:prstGeom>
        </p:spPr>
      </p:pic>
      <p:sp>
        <p:nvSpPr>
          <p:cNvPr id="3" name="Google Shape;67;p15">
            <a:extLst>
              <a:ext uri="{FF2B5EF4-FFF2-40B4-BE49-F238E27FC236}">
                <a16:creationId xmlns:a16="http://schemas.microsoft.com/office/drawing/2014/main" id="{D382A099-EE05-5A4E-8279-E9918BDEA0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77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Contents:</a:t>
            </a: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Chronicle Text G1 Bold"/>
              </a:rPr>
              <a:t>Question and discussion time</a:t>
            </a:r>
            <a:endParaRPr sz="1400">
              <a:solidFill>
                <a:schemeClr val="bg1">
                  <a:lumMod val="95000"/>
                </a:schemeClr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</p:spTree>
    <p:extLst>
      <p:ext uri="{BB962C8B-B14F-4D97-AF65-F5344CB8AC3E}">
        <p14:creationId xmlns:p14="http://schemas.microsoft.com/office/powerpoint/2010/main" val="60708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0"/>
    </mc:Choice>
    <mc:Fallback xmlns="">
      <p:transition spd="slow" advTm="2071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18</a:t>
            </a:fld>
            <a:endParaRPr lang="en-US" sz="525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517393EA-2C60-944F-9AA6-237723B0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77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Books and publications :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b="1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Verilog and FPGA:</a:t>
            </a:r>
            <a:br>
              <a:rPr lang="en-AU" sz="2000" b="1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https://west-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sydney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-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primo.hosted.exlibrisgroup.com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/permalink/f/afm582/UWS-ALMA2170487320001571</a:t>
            </a: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b="1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Analog VLSI: Circuits and Principles:</a:t>
            </a:r>
            <a:br>
              <a:rPr lang="en-AU" sz="2000" b="1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</a:br>
            <a:br>
              <a:rPr lang="en-AU" sz="2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</a:b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https://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ezproxy.uws.edu.au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login?url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=https://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ieeexplore.ieee.org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/book/6267299</a:t>
            </a: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b="1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Neuromorphic silicon neuron circuits:</a:t>
            </a:r>
            <a:br>
              <a:rPr lang="en-AU" sz="2000" b="1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</a:br>
            <a:br>
              <a:rPr lang="en-AU" sz="2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</a:b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https://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ezproxy.uws.edu.au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login?url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=https://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www.frontiersin.org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/articles/10.3389/fnins.2011.00073/full</a:t>
            </a: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1400" dirty="0"/>
            </a:br>
            <a:r>
              <a:rPr lang="en-AU" sz="2000" b="1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Neuromorphic engineering systems and applications: </a:t>
            </a:r>
            <a:br>
              <a:rPr lang="en-AU" sz="2000" b="1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2000" b="1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https://west-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sydney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-</a:t>
            </a:r>
            <a:r>
              <a:rPr lang="en-AU" sz="1400" dirty="0" err="1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primo.hosted.exlibrisgroup.com</a:t>
            </a:r>
            <a: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/permalink/f/afm582/UWS-ALMA51173262710001571</a:t>
            </a:r>
            <a:br>
              <a:rPr lang="en-AU" sz="14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sz="14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</p:spTree>
    <p:extLst>
      <p:ext uri="{BB962C8B-B14F-4D97-AF65-F5344CB8AC3E}">
        <p14:creationId xmlns:p14="http://schemas.microsoft.com/office/powerpoint/2010/main" val="345517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19</a:t>
            </a:fld>
            <a:endParaRPr lang="en-US" sz="525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9" name="Google Shape;67;p15">
            <a:extLst>
              <a:ext uri="{FF2B5EF4-FFF2-40B4-BE49-F238E27FC236}">
                <a16:creationId xmlns:a16="http://schemas.microsoft.com/office/drawing/2014/main" id="{697628F7-7C00-674C-8F84-8BD8665A2801}"/>
              </a:ext>
            </a:extLst>
          </p:cNvPr>
          <p:cNvSpPr txBox="1">
            <a:spLocks/>
          </p:cNvSpPr>
          <p:nvPr/>
        </p:nvSpPr>
        <p:spPr>
          <a:xfrm>
            <a:off x="128120" y="597508"/>
            <a:ext cx="10988614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Digital Implementation of High-speed LIF Neurons interfacing with cochlear output</a:t>
            </a:r>
            <a:endParaRPr lang="en-US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10" name="Google Shape;67;p15">
            <a:extLst>
              <a:ext uri="{FF2B5EF4-FFF2-40B4-BE49-F238E27FC236}">
                <a16:creationId xmlns:a16="http://schemas.microsoft.com/office/drawing/2014/main" id="{C45DF841-938D-484A-838E-24F4035B00DF}"/>
              </a:ext>
            </a:extLst>
          </p:cNvPr>
          <p:cNvSpPr txBox="1">
            <a:spLocks/>
          </p:cNvSpPr>
          <p:nvPr/>
        </p:nvSpPr>
        <p:spPr>
          <a:xfrm>
            <a:off x="334993" y="2977454"/>
            <a:ext cx="10988614" cy="22073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US" sz="20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Practice :  Discuss and build high-speed LIF neurons interfacing with the cochlear IHCs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  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			 </a:t>
            </a:r>
            <a:br>
              <a:rPr lang="en-US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lang="en-US" sz="28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</p:spTree>
    <p:extLst>
      <p:ext uri="{BB962C8B-B14F-4D97-AF65-F5344CB8AC3E}">
        <p14:creationId xmlns:p14="http://schemas.microsoft.com/office/powerpoint/2010/main" val="428978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ND0036 General_PowerPoint_Template_WIDE_red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460" y="-101599"/>
            <a:ext cx="12499460" cy="70371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9063F0-99A2-FA40-B991-ABAF0CCF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665" y="636841"/>
            <a:ext cx="9685841" cy="4011359"/>
          </a:xfrm>
        </p:spPr>
        <p:txBody>
          <a:bodyPr/>
          <a:lstStyle/>
          <a:p>
            <a:pPr algn="ctr"/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Integrate-and-Fire (LIF) Neurons with Sensory Data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International Centre for Neuromorphic Systems (ICNS)</a:t>
            </a:r>
          </a:p>
        </p:txBody>
      </p:sp>
    </p:spTree>
    <p:extLst>
      <p:ext uri="{BB962C8B-B14F-4D97-AF65-F5344CB8AC3E}">
        <p14:creationId xmlns:p14="http://schemas.microsoft.com/office/powerpoint/2010/main" val="3049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0"/>
    </mc:Choice>
    <mc:Fallback xmlns="">
      <p:transition spd="slow" advTm="2071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20</a:t>
            </a:fld>
            <a:endParaRPr lang="en-US" sz="525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517393EA-2C60-944F-9AA6-237723B0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77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Summary:</a:t>
            </a: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 sz="140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sz="140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FCC5A-726C-2A47-B2E0-E8732D392892}"/>
              </a:ext>
            </a:extLst>
          </p:cNvPr>
          <p:cNvSpPr txBox="1"/>
          <p:nvPr/>
        </p:nvSpPr>
        <p:spPr>
          <a:xfrm>
            <a:off x="331461" y="1722420"/>
            <a:ext cx="1087845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domain and </a:t>
            </a:r>
            <a:r>
              <a:rPr lang="en-US" sz="28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synchronisation</a:t>
            </a:r>
            <a:endParaRPr lang="en-US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Time-multiplexing and Pipeline parallel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Interface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Programming a FPGA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66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3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517393EA-2C60-944F-9AA6-237723B0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Prerequisites: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sz="14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DFC0-F38C-6548-B392-CCD4818B8F8E}"/>
              </a:ext>
            </a:extLst>
          </p:cNvPr>
          <p:cNvSpPr txBox="1"/>
          <p:nvPr/>
        </p:nvSpPr>
        <p:spPr>
          <a:xfrm>
            <a:off x="175597" y="1270681"/>
            <a:ext cx="116992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Basic knowledge of digital circuit design 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Understanding one of the Hardware design languages </a:t>
            </a:r>
          </a:p>
          <a:p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Basic knowledge of biological neurons (</a:t>
            </a: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Introduction to Neuroscience  800230</a:t>
            </a: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)</a:t>
            </a:r>
          </a:p>
          <a:p>
            <a:pPr marL="285750" indent="-285750">
              <a:buFont typeface="Wingdings" pitchFamily="2" charset="2"/>
              <a:buChar char="Ø"/>
            </a:pPr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Understanding LIF neuron circuit design using Verilog </a:t>
            </a:r>
          </a:p>
        </p:txBody>
      </p:sp>
    </p:spTree>
    <p:extLst>
      <p:ext uri="{BB962C8B-B14F-4D97-AF65-F5344CB8AC3E}">
        <p14:creationId xmlns:p14="http://schemas.microsoft.com/office/powerpoint/2010/main" val="226030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4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517393EA-2C60-944F-9AA6-237723B0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Contents: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sz="14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DFC0-F38C-6548-B392-CCD4818B8F8E}"/>
              </a:ext>
            </a:extLst>
          </p:cNvPr>
          <p:cNvSpPr txBox="1"/>
          <p:nvPr/>
        </p:nvSpPr>
        <p:spPr>
          <a:xfrm>
            <a:off x="175598" y="1074494"/>
            <a:ext cx="108784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Bio-inspired sensory system </a:t>
            </a:r>
          </a:p>
          <a:p>
            <a:endParaRPr lang="en-US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Event-based vision sensor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Event-based cochlea on FPGA (CARFAC and LIF)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Digital system design : event-based cochlea 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Clock domain and </a:t>
            </a:r>
            <a:r>
              <a:rPr lang="en-US" sz="28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synchronisation</a:t>
            </a:r>
            <a:endParaRPr lang="en-US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Time-multiplexing and Pipeline parallel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Interface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AU" sz="28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Programming a FPGA</a:t>
            </a: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3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5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11" name="Google Shape;67;p15">
            <a:extLst>
              <a:ext uri="{FF2B5EF4-FFF2-40B4-BE49-F238E27FC236}">
                <a16:creationId xmlns:a16="http://schemas.microsoft.com/office/drawing/2014/main" id="{517393EA-2C60-944F-9AA6-237723B0C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1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 dirty="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endParaRPr sz="1400" dirty="0">
              <a:solidFill>
                <a:srgbClr val="9D2235"/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6DFC0-F38C-6548-B392-CCD4818B8F8E}"/>
              </a:ext>
            </a:extLst>
          </p:cNvPr>
          <p:cNvSpPr txBox="1"/>
          <p:nvPr/>
        </p:nvSpPr>
        <p:spPr>
          <a:xfrm>
            <a:off x="2797660" y="2765992"/>
            <a:ext cx="77608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Bio-inspired sensory system </a:t>
            </a: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AU" sz="2800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endParaRPr lang="en-AU" dirty="0">
              <a:solidFill>
                <a:srgbClr val="9D2235"/>
              </a:solidFill>
              <a:latin typeface="Gotham Narrow Book" pitchFamily="2" charset="0"/>
              <a:cs typeface="Chronicle Text G1 Bold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62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6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C3CFFBF-E352-9143-AAC6-6943A9324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19600" y="-76243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9D2235"/>
                </a:solidFill>
                <a:latin typeface="Gotham Narrow Book" pitchFamily="2" charset="0"/>
              </a:rPr>
              <a:t>The eye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377597-B4D7-AB44-BC52-E68D705A89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7" t="18426" r="16518" b="31746"/>
          <a:stretch/>
        </p:blipFill>
        <p:spPr>
          <a:xfrm>
            <a:off x="761492" y="883856"/>
            <a:ext cx="11057149" cy="5331885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65C7A2-9674-2744-ABC8-7DA2C8BEBA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3" t="38571" r="50000" b="32699"/>
          <a:stretch/>
        </p:blipFill>
        <p:spPr>
          <a:xfrm>
            <a:off x="8952499" y="2564642"/>
            <a:ext cx="3091544" cy="1970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310ECB-8766-E14D-B2F8-C17BA44A700A}"/>
              </a:ext>
            </a:extLst>
          </p:cNvPr>
          <p:cNvSpPr txBox="1"/>
          <p:nvPr/>
        </p:nvSpPr>
        <p:spPr>
          <a:xfrm>
            <a:off x="28217" y="3824718"/>
            <a:ext cx="64225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https://youtu.be/D6rv6q9XyWU</a:t>
            </a: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https://youtu.be/6xOmo7Ikwzk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https://www.youtube.com/watch?v=6ciNkcjV6EI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https://www.framos.com/en/news/prophesee-event-based-vision-sensor-the-first-in-an-industry-standard-now-by-framos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https://sensors.ini.uzh.ch/tobi.html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D8EEC-E3C4-901B-0AE0-858D4ADB239B}"/>
              </a:ext>
            </a:extLst>
          </p:cNvPr>
          <p:cNvSpPr txBox="1"/>
          <p:nvPr/>
        </p:nvSpPr>
        <p:spPr>
          <a:xfrm>
            <a:off x="8952499" y="4175258"/>
            <a:ext cx="137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photo-diode</a:t>
            </a:r>
            <a:r>
              <a:rPr lang="en-AU" dirty="0">
                <a:effectLst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197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0461F1-C773-4210-B8E3-EEA87B1D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78F4D-D5A7-CB4D-AB66-60D4F60A5FC9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7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A211862-621E-8A45-ABA9-4BA5D6DD8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86955" y="-32642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9D2235"/>
                </a:solidFill>
                <a:latin typeface="Gotham Narrow Book" pitchFamily="2" charset="0"/>
              </a:rPr>
              <a:t>The cochlea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B0670F-8C5C-D34C-AD71-BB01040DA1E3}"/>
              </a:ext>
            </a:extLst>
          </p:cNvPr>
          <p:cNvGrpSpPr/>
          <p:nvPr/>
        </p:nvGrpSpPr>
        <p:grpSpPr>
          <a:xfrm>
            <a:off x="199686" y="272986"/>
            <a:ext cx="5682211" cy="2305595"/>
            <a:chOff x="3379401" y="2743201"/>
            <a:chExt cx="7289732" cy="3694754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441A1C1A-B60E-D049-A8D7-1C06FE222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989" y="4192588"/>
              <a:ext cx="541337" cy="177800"/>
            </a:xfrm>
            <a:custGeom>
              <a:avLst/>
              <a:gdLst/>
              <a:ahLst/>
              <a:cxnLst>
                <a:cxn ang="0">
                  <a:pos x="218" y="65"/>
                </a:cxn>
                <a:cxn ang="0">
                  <a:pos x="201" y="57"/>
                </a:cxn>
                <a:cxn ang="0">
                  <a:pos x="183" y="51"/>
                </a:cxn>
                <a:cxn ang="0">
                  <a:pos x="162" y="50"/>
                </a:cxn>
                <a:cxn ang="0">
                  <a:pos x="138" y="44"/>
                </a:cxn>
                <a:cxn ang="0">
                  <a:pos x="134" y="42"/>
                </a:cxn>
                <a:cxn ang="0">
                  <a:pos x="122" y="38"/>
                </a:cxn>
                <a:cxn ang="0">
                  <a:pos x="104" y="33"/>
                </a:cxn>
                <a:cxn ang="0">
                  <a:pos x="90" y="24"/>
                </a:cxn>
                <a:cxn ang="0">
                  <a:pos x="75" y="6"/>
                </a:cxn>
                <a:cxn ang="0">
                  <a:pos x="63" y="0"/>
                </a:cxn>
                <a:cxn ang="0">
                  <a:pos x="45" y="0"/>
                </a:cxn>
                <a:cxn ang="0">
                  <a:pos x="29" y="11"/>
                </a:cxn>
                <a:cxn ang="0">
                  <a:pos x="12" y="14"/>
                </a:cxn>
                <a:cxn ang="0">
                  <a:pos x="0" y="47"/>
                </a:cxn>
                <a:cxn ang="0">
                  <a:pos x="3" y="71"/>
                </a:cxn>
              </a:cxnLst>
              <a:rect l="0" t="0" r="r" b="b"/>
              <a:pathLst>
                <a:path w="219" h="72">
                  <a:moveTo>
                    <a:pt x="218" y="65"/>
                  </a:moveTo>
                  <a:lnTo>
                    <a:pt x="201" y="57"/>
                  </a:lnTo>
                  <a:lnTo>
                    <a:pt x="183" y="51"/>
                  </a:lnTo>
                  <a:lnTo>
                    <a:pt x="162" y="50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22" y="38"/>
                  </a:lnTo>
                  <a:lnTo>
                    <a:pt x="104" y="33"/>
                  </a:lnTo>
                  <a:lnTo>
                    <a:pt x="90" y="24"/>
                  </a:lnTo>
                  <a:lnTo>
                    <a:pt x="75" y="6"/>
                  </a:lnTo>
                  <a:lnTo>
                    <a:pt x="63" y="0"/>
                  </a:lnTo>
                  <a:lnTo>
                    <a:pt x="45" y="0"/>
                  </a:lnTo>
                  <a:lnTo>
                    <a:pt x="29" y="11"/>
                  </a:lnTo>
                  <a:lnTo>
                    <a:pt x="12" y="14"/>
                  </a:lnTo>
                  <a:lnTo>
                    <a:pt x="0" y="47"/>
                  </a:lnTo>
                  <a:lnTo>
                    <a:pt x="3" y="71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87032BF-0194-8C47-89E1-78C2419CE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3806826"/>
              <a:ext cx="495300" cy="409575"/>
            </a:xfrm>
            <a:custGeom>
              <a:avLst/>
              <a:gdLst/>
              <a:ahLst/>
              <a:cxnLst>
                <a:cxn ang="0">
                  <a:pos x="0" y="165"/>
                </a:cxn>
                <a:cxn ang="0">
                  <a:pos x="19" y="152"/>
                </a:cxn>
                <a:cxn ang="0">
                  <a:pos x="36" y="141"/>
                </a:cxn>
                <a:cxn ang="0">
                  <a:pos x="54" y="134"/>
                </a:cxn>
                <a:cxn ang="0">
                  <a:pos x="72" y="131"/>
                </a:cxn>
                <a:cxn ang="0">
                  <a:pos x="91" y="129"/>
                </a:cxn>
                <a:cxn ang="0">
                  <a:pos x="115" y="132"/>
                </a:cxn>
                <a:cxn ang="0">
                  <a:pos x="127" y="132"/>
                </a:cxn>
                <a:cxn ang="0">
                  <a:pos x="150" y="116"/>
                </a:cxn>
                <a:cxn ang="0">
                  <a:pos x="178" y="93"/>
                </a:cxn>
                <a:cxn ang="0">
                  <a:pos x="194" y="73"/>
                </a:cxn>
                <a:cxn ang="0">
                  <a:pos x="199" y="50"/>
                </a:cxn>
                <a:cxn ang="0">
                  <a:pos x="199" y="35"/>
                </a:cxn>
                <a:cxn ang="0">
                  <a:pos x="195" y="21"/>
                </a:cxn>
                <a:cxn ang="0">
                  <a:pos x="183" y="8"/>
                </a:cxn>
                <a:cxn ang="0">
                  <a:pos x="168" y="0"/>
                </a:cxn>
                <a:cxn ang="0">
                  <a:pos x="145" y="0"/>
                </a:cxn>
                <a:cxn ang="0">
                  <a:pos x="121" y="0"/>
                </a:cxn>
                <a:cxn ang="0">
                  <a:pos x="97" y="8"/>
                </a:cxn>
                <a:cxn ang="0">
                  <a:pos x="72" y="20"/>
                </a:cxn>
                <a:cxn ang="0">
                  <a:pos x="55" y="27"/>
                </a:cxn>
                <a:cxn ang="0">
                  <a:pos x="43" y="36"/>
                </a:cxn>
                <a:cxn ang="0">
                  <a:pos x="36" y="53"/>
                </a:cxn>
                <a:cxn ang="0">
                  <a:pos x="31" y="69"/>
                </a:cxn>
                <a:cxn ang="0">
                  <a:pos x="27" y="86"/>
                </a:cxn>
                <a:cxn ang="0">
                  <a:pos x="25" y="101"/>
                </a:cxn>
                <a:cxn ang="0">
                  <a:pos x="22" y="114"/>
                </a:cxn>
                <a:cxn ang="0">
                  <a:pos x="15" y="129"/>
                </a:cxn>
                <a:cxn ang="0">
                  <a:pos x="22" y="119"/>
                </a:cxn>
                <a:cxn ang="0">
                  <a:pos x="27" y="96"/>
                </a:cxn>
                <a:cxn ang="0">
                  <a:pos x="30" y="96"/>
                </a:cxn>
                <a:cxn ang="0">
                  <a:pos x="42" y="102"/>
                </a:cxn>
                <a:cxn ang="0">
                  <a:pos x="54" y="114"/>
                </a:cxn>
                <a:cxn ang="0">
                  <a:pos x="64" y="129"/>
                </a:cxn>
              </a:cxnLst>
              <a:rect l="0" t="0" r="r" b="b"/>
              <a:pathLst>
                <a:path w="200" h="166">
                  <a:moveTo>
                    <a:pt x="0" y="165"/>
                  </a:moveTo>
                  <a:lnTo>
                    <a:pt x="19" y="152"/>
                  </a:lnTo>
                  <a:lnTo>
                    <a:pt x="36" y="141"/>
                  </a:lnTo>
                  <a:lnTo>
                    <a:pt x="54" y="134"/>
                  </a:lnTo>
                  <a:lnTo>
                    <a:pt x="72" y="131"/>
                  </a:lnTo>
                  <a:lnTo>
                    <a:pt x="91" y="129"/>
                  </a:lnTo>
                  <a:lnTo>
                    <a:pt x="115" y="132"/>
                  </a:lnTo>
                  <a:lnTo>
                    <a:pt x="127" y="132"/>
                  </a:lnTo>
                  <a:lnTo>
                    <a:pt x="150" y="116"/>
                  </a:lnTo>
                  <a:lnTo>
                    <a:pt x="178" y="93"/>
                  </a:lnTo>
                  <a:lnTo>
                    <a:pt x="194" y="73"/>
                  </a:lnTo>
                  <a:lnTo>
                    <a:pt x="199" y="50"/>
                  </a:lnTo>
                  <a:lnTo>
                    <a:pt x="199" y="35"/>
                  </a:lnTo>
                  <a:lnTo>
                    <a:pt x="195" y="21"/>
                  </a:lnTo>
                  <a:lnTo>
                    <a:pt x="183" y="8"/>
                  </a:lnTo>
                  <a:lnTo>
                    <a:pt x="168" y="0"/>
                  </a:lnTo>
                  <a:lnTo>
                    <a:pt x="145" y="0"/>
                  </a:lnTo>
                  <a:lnTo>
                    <a:pt x="121" y="0"/>
                  </a:lnTo>
                  <a:lnTo>
                    <a:pt x="97" y="8"/>
                  </a:lnTo>
                  <a:lnTo>
                    <a:pt x="72" y="20"/>
                  </a:lnTo>
                  <a:lnTo>
                    <a:pt x="55" y="27"/>
                  </a:lnTo>
                  <a:lnTo>
                    <a:pt x="43" y="36"/>
                  </a:lnTo>
                  <a:lnTo>
                    <a:pt x="36" y="53"/>
                  </a:lnTo>
                  <a:lnTo>
                    <a:pt x="31" y="69"/>
                  </a:lnTo>
                  <a:lnTo>
                    <a:pt x="27" y="86"/>
                  </a:lnTo>
                  <a:lnTo>
                    <a:pt x="25" y="101"/>
                  </a:lnTo>
                  <a:lnTo>
                    <a:pt x="22" y="114"/>
                  </a:lnTo>
                  <a:lnTo>
                    <a:pt x="15" y="129"/>
                  </a:lnTo>
                  <a:lnTo>
                    <a:pt x="22" y="119"/>
                  </a:lnTo>
                  <a:lnTo>
                    <a:pt x="27" y="96"/>
                  </a:lnTo>
                  <a:lnTo>
                    <a:pt x="30" y="96"/>
                  </a:lnTo>
                  <a:lnTo>
                    <a:pt x="42" y="102"/>
                  </a:lnTo>
                  <a:lnTo>
                    <a:pt x="54" y="114"/>
                  </a:lnTo>
                  <a:lnTo>
                    <a:pt x="64" y="129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C80EF04-7800-9B49-B051-44C6B28D9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3835400"/>
              <a:ext cx="736600" cy="446088"/>
            </a:xfrm>
            <a:custGeom>
              <a:avLst/>
              <a:gdLst/>
              <a:ahLst/>
              <a:cxnLst>
                <a:cxn ang="0">
                  <a:pos x="297" y="117"/>
                </a:cxn>
                <a:cxn ang="0">
                  <a:pos x="296" y="101"/>
                </a:cxn>
                <a:cxn ang="0">
                  <a:pos x="291" y="78"/>
                </a:cxn>
                <a:cxn ang="0">
                  <a:pos x="282" y="57"/>
                </a:cxn>
                <a:cxn ang="0">
                  <a:pos x="278" y="42"/>
                </a:cxn>
                <a:cxn ang="0">
                  <a:pos x="269" y="33"/>
                </a:cxn>
                <a:cxn ang="0">
                  <a:pos x="255" y="29"/>
                </a:cxn>
                <a:cxn ang="0">
                  <a:pos x="236" y="21"/>
                </a:cxn>
                <a:cxn ang="0">
                  <a:pos x="189" y="9"/>
                </a:cxn>
                <a:cxn ang="0">
                  <a:pos x="182" y="9"/>
                </a:cxn>
                <a:cxn ang="0">
                  <a:pos x="144" y="2"/>
                </a:cxn>
                <a:cxn ang="0">
                  <a:pos x="114" y="0"/>
                </a:cxn>
                <a:cxn ang="0">
                  <a:pos x="95" y="2"/>
                </a:cxn>
                <a:cxn ang="0">
                  <a:pos x="71" y="8"/>
                </a:cxn>
                <a:cxn ang="0">
                  <a:pos x="45" y="20"/>
                </a:cxn>
                <a:cxn ang="0">
                  <a:pos x="24" y="36"/>
                </a:cxn>
                <a:cxn ang="0">
                  <a:pos x="9" y="52"/>
                </a:cxn>
                <a:cxn ang="0">
                  <a:pos x="0" y="77"/>
                </a:cxn>
                <a:cxn ang="0">
                  <a:pos x="0" y="101"/>
                </a:cxn>
                <a:cxn ang="0">
                  <a:pos x="3" y="126"/>
                </a:cxn>
                <a:cxn ang="0">
                  <a:pos x="12" y="149"/>
                </a:cxn>
                <a:cxn ang="0">
                  <a:pos x="26" y="161"/>
                </a:cxn>
                <a:cxn ang="0">
                  <a:pos x="51" y="173"/>
                </a:cxn>
                <a:cxn ang="0">
                  <a:pos x="75" y="173"/>
                </a:cxn>
                <a:cxn ang="0">
                  <a:pos x="101" y="179"/>
                </a:cxn>
                <a:cxn ang="0">
                  <a:pos x="131" y="176"/>
                </a:cxn>
                <a:cxn ang="0">
                  <a:pos x="153" y="167"/>
                </a:cxn>
                <a:cxn ang="0">
                  <a:pos x="173" y="164"/>
                </a:cxn>
                <a:cxn ang="0">
                  <a:pos x="185" y="162"/>
                </a:cxn>
              </a:cxnLst>
              <a:rect l="0" t="0" r="r" b="b"/>
              <a:pathLst>
                <a:path w="298" h="180">
                  <a:moveTo>
                    <a:pt x="297" y="117"/>
                  </a:moveTo>
                  <a:lnTo>
                    <a:pt x="296" y="101"/>
                  </a:lnTo>
                  <a:lnTo>
                    <a:pt x="291" y="78"/>
                  </a:lnTo>
                  <a:lnTo>
                    <a:pt x="282" y="57"/>
                  </a:lnTo>
                  <a:lnTo>
                    <a:pt x="278" y="42"/>
                  </a:lnTo>
                  <a:lnTo>
                    <a:pt x="269" y="33"/>
                  </a:lnTo>
                  <a:lnTo>
                    <a:pt x="255" y="29"/>
                  </a:lnTo>
                  <a:lnTo>
                    <a:pt x="236" y="21"/>
                  </a:lnTo>
                  <a:lnTo>
                    <a:pt x="189" y="9"/>
                  </a:lnTo>
                  <a:lnTo>
                    <a:pt x="182" y="9"/>
                  </a:lnTo>
                  <a:lnTo>
                    <a:pt x="144" y="2"/>
                  </a:lnTo>
                  <a:lnTo>
                    <a:pt x="114" y="0"/>
                  </a:lnTo>
                  <a:lnTo>
                    <a:pt x="95" y="2"/>
                  </a:lnTo>
                  <a:lnTo>
                    <a:pt x="71" y="8"/>
                  </a:lnTo>
                  <a:lnTo>
                    <a:pt x="45" y="20"/>
                  </a:lnTo>
                  <a:lnTo>
                    <a:pt x="24" y="36"/>
                  </a:lnTo>
                  <a:lnTo>
                    <a:pt x="9" y="52"/>
                  </a:lnTo>
                  <a:lnTo>
                    <a:pt x="0" y="77"/>
                  </a:lnTo>
                  <a:lnTo>
                    <a:pt x="0" y="101"/>
                  </a:lnTo>
                  <a:lnTo>
                    <a:pt x="3" y="126"/>
                  </a:lnTo>
                  <a:lnTo>
                    <a:pt x="12" y="149"/>
                  </a:lnTo>
                  <a:lnTo>
                    <a:pt x="26" y="161"/>
                  </a:lnTo>
                  <a:lnTo>
                    <a:pt x="51" y="173"/>
                  </a:lnTo>
                  <a:lnTo>
                    <a:pt x="75" y="173"/>
                  </a:lnTo>
                  <a:lnTo>
                    <a:pt x="101" y="179"/>
                  </a:lnTo>
                  <a:lnTo>
                    <a:pt x="131" y="176"/>
                  </a:lnTo>
                  <a:lnTo>
                    <a:pt x="153" y="167"/>
                  </a:lnTo>
                  <a:lnTo>
                    <a:pt x="173" y="164"/>
                  </a:lnTo>
                  <a:lnTo>
                    <a:pt x="185" y="162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E0B8331-6DB1-6840-820A-2E07F374D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922714"/>
              <a:ext cx="519112" cy="269875"/>
            </a:xfrm>
            <a:custGeom>
              <a:avLst/>
              <a:gdLst/>
              <a:ahLst/>
              <a:cxnLst>
                <a:cxn ang="0">
                  <a:pos x="209" y="106"/>
                </a:cxn>
                <a:cxn ang="0">
                  <a:pos x="201" y="105"/>
                </a:cxn>
                <a:cxn ang="0">
                  <a:pos x="198" y="100"/>
                </a:cxn>
                <a:cxn ang="0">
                  <a:pos x="186" y="90"/>
                </a:cxn>
                <a:cxn ang="0">
                  <a:pos x="182" y="79"/>
                </a:cxn>
                <a:cxn ang="0">
                  <a:pos x="173" y="49"/>
                </a:cxn>
                <a:cxn ang="0">
                  <a:pos x="164" y="24"/>
                </a:cxn>
                <a:cxn ang="0">
                  <a:pos x="159" y="9"/>
                </a:cxn>
                <a:cxn ang="0">
                  <a:pos x="146" y="6"/>
                </a:cxn>
                <a:cxn ang="0">
                  <a:pos x="135" y="4"/>
                </a:cxn>
                <a:cxn ang="0">
                  <a:pos x="126" y="1"/>
                </a:cxn>
                <a:cxn ang="0">
                  <a:pos x="99" y="0"/>
                </a:cxn>
                <a:cxn ang="0">
                  <a:pos x="75" y="3"/>
                </a:cxn>
                <a:cxn ang="0">
                  <a:pos x="51" y="6"/>
                </a:cxn>
                <a:cxn ang="0">
                  <a:pos x="45" y="6"/>
                </a:cxn>
                <a:cxn ang="0">
                  <a:pos x="24" y="12"/>
                </a:cxn>
                <a:cxn ang="0">
                  <a:pos x="11" y="25"/>
                </a:cxn>
                <a:cxn ang="0">
                  <a:pos x="2" y="40"/>
                </a:cxn>
                <a:cxn ang="0">
                  <a:pos x="0" y="63"/>
                </a:cxn>
                <a:cxn ang="0">
                  <a:pos x="3" y="82"/>
                </a:cxn>
                <a:cxn ang="0">
                  <a:pos x="17" y="96"/>
                </a:cxn>
                <a:cxn ang="0">
                  <a:pos x="38" y="108"/>
                </a:cxn>
                <a:cxn ang="0">
                  <a:pos x="57" y="108"/>
                </a:cxn>
                <a:cxn ang="0">
                  <a:pos x="87" y="108"/>
                </a:cxn>
                <a:cxn ang="0">
                  <a:pos x="93" y="106"/>
                </a:cxn>
                <a:cxn ang="0">
                  <a:pos x="101" y="100"/>
                </a:cxn>
                <a:cxn ang="0">
                  <a:pos x="114" y="100"/>
                </a:cxn>
                <a:cxn ang="0">
                  <a:pos x="129" y="94"/>
                </a:cxn>
                <a:cxn ang="0">
                  <a:pos x="149" y="87"/>
                </a:cxn>
                <a:cxn ang="0">
                  <a:pos x="152" y="81"/>
                </a:cxn>
              </a:cxnLst>
              <a:rect l="0" t="0" r="r" b="b"/>
              <a:pathLst>
                <a:path w="210" h="109">
                  <a:moveTo>
                    <a:pt x="209" y="106"/>
                  </a:moveTo>
                  <a:lnTo>
                    <a:pt x="201" y="105"/>
                  </a:lnTo>
                  <a:lnTo>
                    <a:pt x="198" y="100"/>
                  </a:lnTo>
                  <a:lnTo>
                    <a:pt x="186" y="90"/>
                  </a:lnTo>
                  <a:lnTo>
                    <a:pt x="182" y="79"/>
                  </a:lnTo>
                  <a:lnTo>
                    <a:pt x="173" y="49"/>
                  </a:lnTo>
                  <a:lnTo>
                    <a:pt x="164" y="24"/>
                  </a:lnTo>
                  <a:lnTo>
                    <a:pt x="159" y="9"/>
                  </a:lnTo>
                  <a:lnTo>
                    <a:pt x="146" y="6"/>
                  </a:lnTo>
                  <a:lnTo>
                    <a:pt x="135" y="4"/>
                  </a:lnTo>
                  <a:lnTo>
                    <a:pt x="126" y="1"/>
                  </a:lnTo>
                  <a:lnTo>
                    <a:pt x="99" y="0"/>
                  </a:lnTo>
                  <a:lnTo>
                    <a:pt x="75" y="3"/>
                  </a:lnTo>
                  <a:lnTo>
                    <a:pt x="51" y="6"/>
                  </a:lnTo>
                  <a:lnTo>
                    <a:pt x="45" y="6"/>
                  </a:lnTo>
                  <a:lnTo>
                    <a:pt x="24" y="12"/>
                  </a:lnTo>
                  <a:lnTo>
                    <a:pt x="11" y="25"/>
                  </a:lnTo>
                  <a:lnTo>
                    <a:pt x="2" y="40"/>
                  </a:lnTo>
                  <a:lnTo>
                    <a:pt x="0" y="63"/>
                  </a:lnTo>
                  <a:lnTo>
                    <a:pt x="3" y="82"/>
                  </a:lnTo>
                  <a:lnTo>
                    <a:pt x="17" y="96"/>
                  </a:lnTo>
                  <a:lnTo>
                    <a:pt x="38" y="108"/>
                  </a:lnTo>
                  <a:lnTo>
                    <a:pt x="57" y="108"/>
                  </a:lnTo>
                  <a:lnTo>
                    <a:pt x="87" y="108"/>
                  </a:lnTo>
                  <a:lnTo>
                    <a:pt x="93" y="106"/>
                  </a:lnTo>
                  <a:lnTo>
                    <a:pt x="101" y="100"/>
                  </a:lnTo>
                  <a:lnTo>
                    <a:pt x="114" y="100"/>
                  </a:lnTo>
                  <a:lnTo>
                    <a:pt x="129" y="94"/>
                  </a:lnTo>
                  <a:lnTo>
                    <a:pt x="149" y="87"/>
                  </a:lnTo>
                  <a:lnTo>
                    <a:pt x="152" y="81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F80C77A-3F0B-7F47-AD00-DC964399B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9" y="3927476"/>
              <a:ext cx="46037" cy="244475"/>
            </a:xfrm>
            <a:custGeom>
              <a:avLst/>
              <a:gdLst/>
              <a:ahLst/>
              <a:cxnLst>
                <a:cxn ang="0">
                  <a:pos x="18" y="98"/>
                </a:cxn>
                <a:cxn ang="0">
                  <a:pos x="15" y="92"/>
                </a:cxn>
                <a:cxn ang="0">
                  <a:pos x="10" y="80"/>
                </a:cxn>
                <a:cxn ang="0">
                  <a:pos x="3" y="67"/>
                </a:cxn>
                <a:cxn ang="0">
                  <a:pos x="0" y="50"/>
                </a:cxn>
                <a:cxn ang="0">
                  <a:pos x="0" y="34"/>
                </a:cxn>
                <a:cxn ang="0">
                  <a:pos x="0" y="29"/>
                </a:cxn>
                <a:cxn ang="0">
                  <a:pos x="4" y="17"/>
                </a:cxn>
                <a:cxn ang="0">
                  <a:pos x="7" y="0"/>
                </a:cxn>
              </a:cxnLst>
              <a:rect l="0" t="0" r="r" b="b"/>
              <a:pathLst>
                <a:path w="19" h="99">
                  <a:moveTo>
                    <a:pt x="18" y="98"/>
                  </a:moveTo>
                  <a:lnTo>
                    <a:pt x="15" y="92"/>
                  </a:lnTo>
                  <a:lnTo>
                    <a:pt x="10" y="80"/>
                  </a:lnTo>
                  <a:lnTo>
                    <a:pt x="3" y="67"/>
                  </a:lnTo>
                  <a:lnTo>
                    <a:pt x="0" y="50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4" y="17"/>
                  </a:lnTo>
                  <a:lnTo>
                    <a:pt x="7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8292ACC-BE13-504A-925F-BF491334A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3937000"/>
              <a:ext cx="109538" cy="146050"/>
            </a:xfrm>
            <a:custGeom>
              <a:avLst/>
              <a:gdLst/>
              <a:ahLst/>
              <a:cxnLst>
                <a:cxn ang="0">
                  <a:pos x="43" y="57"/>
                </a:cxn>
                <a:cxn ang="0">
                  <a:pos x="25" y="58"/>
                </a:cxn>
                <a:cxn ang="0">
                  <a:pos x="19" y="52"/>
                </a:cxn>
                <a:cxn ang="0">
                  <a:pos x="19" y="36"/>
                </a:cxn>
                <a:cxn ang="0">
                  <a:pos x="16" y="30"/>
                </a:cxn>
                <a:cxn ang="0">
                  <a:pos x="9" y="12"/>
                </a:cxn>
                <a:cxn ang="0">
                  <a:pos x="0" y="0"/>
                </a:cxn>
              </a:cxnLst>
              <a:rect l="0" t="0" r="r" b="b"/>
              <a:pathLst>
                <a:path w="44" h="59">
                  <a:moveTo>
                    <a:pt x="43" y="57"/>
                  </a:moveTo>
                  <a:lnTo>
                    <a:pt x="25" y="58"/>
                  </a:lnTo>
                  <a:lnTo>
                    <a:pt x="19" y="52"/>
                  </a:lnTo>
                  <a:lnTo>
                    <a:pt x="19" y="36"/>
                  </a:lnTo>
                  <a:lnTo>
                    <a:pt x="16" y="30"/>
                  </a:lnTo>
                  <a:lnTo>
                    <a:pt x="9" y="12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6C6414F-024F-4148-9AE4-02F7BD6E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4" y="3529014"/>
              <a:ext cx="992187" cy="1335087"/>
            </a:xfrm>
            <a:custGeom>
              <a:avLst/>
              <a:gdLst/>
              <a:ahLst/>
              <a:cxnLst>
                <a:cxn ang="0">
                  <a:pos x="6" y="120"/>
                </a:cxn>
                <a:cxn ang="0">
                  <a:pos x="36" y="42"/>
                </a:cxn>
                <a:cxn ang="0">
                  <a:pos x="64" y="12"/>
                </a:cxn>
                <a:cxn ang="0">
                  <a:pos x="110" y="0"/>
                </a:cxn>
                <a:cxn ang="0">
                  <a:pos x="160" y="9"/>
                </a:cxn>
                <a:cxn ang="0">
                  <a:pos x="178" y="24"/>
                </a:cxn>
                <a:cxn ang="0">
                  <a:pos x="187" y="60"/>
                </a:cxn>
                <a:cxn ang="0">
                  <a:pos x="192" y="90"/>
                </a:cxn>
                <a:cxn ang="0">
                  <a:pos x="189" y="114"/>
                </a:cxn>
                <a:cxn ang="0">
                  <a:pos x="178" y="136"/>
                </a:cxn>
                <a:cxn ang="0">
                  <a:pos x="207" y="108"/>
                </a:cxn>
                <a:cxn ang="0">
                  <a:pos x="240" y="88"/>
                </a:cxn>
                <a:cxn ang="0">
                  <a:pos x="277" y="78"/>
                </a:cxn>
                <a:cxn ang="0">
                  <a:pos x="319" y="75"/>
                </a:cxn>
                <a:cxn ang="0">
                  <a:pos x="367" y="88"/>
                </a:cxn>
                <a:cxn ang="0">
                  <a:pos x="394" y="120"/>
                </a:cxn>
                <a:cxn ang="0">
                  <a:pos x="400" y="156"/>
                </a:cxn>
                <a:cxn ang="0">
                  <a:pos x="388" y="195"/>
                </a:cxn>
                <a:cxn ang="0">
                  <a:pos x="366" y="228"/>
                </a:cxn>
                <a:cxn ang="0">
                  <a:pos x="331" y="255"/>
                </a:cxn>
                <a:cxn ang="0">
                  <a:pos x="315" y="264"/>
                </a:cxn>
                <a:cxn ang="0">
                  <a:pos x="285" y="280"/>
                </a:cxn>
                <a:cxn ang="0">
                  <a:pos x="262" y="307"/>
                </a:cxn>
                <a:cxn ang="0">
                  <a:pos x="237" y="330"/>
                </a:cxn>
                <a:cxn ang="0">
                  <a:pos x="202" y="334"/>
                </a:cxn>
                <a:cxn ang="0">
                  <a:pos x="181" y="333"/>
                </a:cxn>
                <a:cxn ang="0">
                  <a:pos x="153" y="343"/>
                </a:cxn>
                <a:cxn ang="0">
                  <a:pos x="141" y="358"/>
                </a:cxn>
                <a:cxn ang="0">
                  <a:pos x="117" y="396"/>
                </a:cxn>
                <a:cxn ang="0">
                  <a:pos x="99" y="435"/>
                </a:cxn>
                <a:cxn ang="0">
                  <a:pos x="93" y="477"/>
                </a:cxn>
                <a:cxn ang="0">
                  <a:pos x="105" y="513"/>
                </a:cxn>
                <a:cxn ang="0">
                  <a:pos x="127" y="531"/>
                </a:cxn>
                <a:cxn ang="0">
                  <a:pos x="168" y="539"/>
                </a:cxn>
                <a:cxn ang="0">
                  <a:pos x="208" y="512"/>
                </a:cxn>
                <a:cxn ang="0">
                  <a:pos x="216" y="462"/>
                </a:cxn>
                <a:cxn ang="0">
                  <a:pos x="208" y="432"/>
                </a:cxn>
                <a:cxn ang="0">
                  <a:pos x="187" y="416"/>
                </a:cxn>
                <a:cxn ang="0">
                  <a:pos x="165" y="411"/>
                </a:cxn>
                <a:cxn ang="0">
                  <a:pos x="141" y="417"/>
                </a:cxn>
                <a:cxn ang="0">
                  <a:pos x="120" y="446"/>
                </a:cxn>
                <a:cxn ang="0">
                  <a:pos x="115" y="479"/>
                </a:cxn>
                <a:cxn ang="0">
                  <a:pos x="127" y="510"/>
                </a:cxn>
                <a:cxn ang="0">
                  <a:pos x="156" y="524"/>
                </a:cxn>
                <a:cxn ang="0">
                  <a:pos x="183" y="500"/>
                </a:cxn>
                <a:cxn ang="0">
                  <a:pos x="186" y="458"/>
                </a:cxn>
                <a:cxn ang="0">
                  <a:pos x="171" y="434"/>
                </a:cxn>
                <a:cxn ang="0">
                  <a:pos x="145" y="446"/>
                </a:cxn>
                <a:cxn ang="0">
                  <a:pos x="139" y="491"/>
                </a:cxn>
                <a:cxn ang="0">
                  <a:pos x="156" y="498"/>
                </a:cxn>
                <a:cxn ang="0">
                  <a:pos x="168" y="488"/>
                </a:cxn>
                <a:cxn ang="0">
                  <a:pos x="165" y="474"/>
                </a:cxn>
                <a:cxn ang="0">
                  <a:pos x="159" y="464"/>
                </a:cxn>
              </a:cxnLst>
              <a:rect l="0" t="0" r="r" b="b"/>
              <a:pathLst>
                <a:path w="401" h="540">
                  <a:moveTo>
                    <a:pt x="0" y="124"/>
                  </a:moveTo>
                  <a:lnTo>
                    <a:pt x="6" y="120"/>
                  </a:lnTo>
                  <a:lnTo>
                    <a:pt x="19" y="77"/>
                  </a:lnTo>
                  <a:lnTo>
                    <a:pt x="36" y="42"/>
                  </a:lnTo>
                  <a:lnTo>
                    <a:pt x="45" y="27"/>
                  </a:lnTo>
                  <a:lnTo>
                    <a:pt x="64" y="12"/>
                  </a:lnTo>
                  <a:lnTo>
                    <a:pt x="90" y="4"/>
                  </a:lnTo>
                  <a:lnTo>
                    <a:pt x="110" y="0"/>
                  </a:lnTo>
                  <a:lnTo>
                    <a:pt x="130" y="0"/>
                  </a:lnTo>
                  <a:lnTo>
                    <a:pt x="160" y="9"/>
                  </a:lnTo>
                  <a:lnTo>
                    <a:pt x="171" y="16"/>
                  </a:lnTo>
                  <a:lnTo>
                    <a:pt x="178" y="24"/>
                  </a:lnTo>
                  <a:lnTo>
                    <a:pt x="183" y="36"/>
                  </a:lnTo>
                  <a:lnTo>
                    <a:pt x="187" y="60"/>
                  </a:lnTo>
                  <a:lnTo>
                    <a:pt x="190" y="73"/>
                  </a:lnTo>
                  <a:lnTo>
                    <a:pt x="192" y="90"/>
                  </a:lnTo>
                  <a:lnTo>
                    <a:pt x="192" y="103"/>
                  </a:lnTo>
                  <a:lnTo>
                    <a:pt x="189" y="114"/>
                  </a:lnTo>
                  <a:lnTo>
                    <a:pt x="186" y="127"/>
                  </a:lnTo>
                  <a:lnTo>
                    <a:pt x="178" y="136"/>
                  </a:lnTo>
                  <a:lnTo>
                    <a:pt x="195" y="117"/>
                  </a:lnTo>
                  <a:lnTo>
                    <a:pt x="207" y="108"/>
                  </a:lnTo>
                  <a:lnTo>
                    <a:pt x="225" y="97"/>
                  </a:lnTo>
                  <a:lnTo>
                    <a:pt x="240" y="88"/>
                  </a:lnTo>
                  <a:lnTo>
                    <a:pt x="265" y="82"/>
                  </a:lnTo>
                  <a:lnTo>
                    <a:pt x="277" y="78"/>
                  </a:lnTo>
                  <a:lnTo>
                    <a:pt x="298" y="75"/>
                  </a:lnTo>
                  <a:lnTo>
                    <a:pt x="319" y="75"/>
                  </a:lnTo>
                  <a:lnTo>
                    <a:pt x="348" y="81"/>
                  </a:lnTo>
                  <a:lnTo>
                    <a:pt x="367" y="88"/>
                  </a:lnTo>
                  <a:lnTo>
                    <a:pt x="385" y="105"/>
                  </a:lnTo>
                  <a:lnTo>
                    <a:pt x="394" y="120"/>
                  </a:lnTo>
                  <a:lnTo>
                    <a:pt x="399" y="132"/>
                  </a:lnTo>
                  <a:lnTo>
                    <a:pt x="400" y="156"/>
                  </a:lnTo>
                  <a:lnTo>
                    <a:pt x="396" y="180"/>
                  </a:lnTo>
                  <a:lnTo>
                    <a:pt x="388" y="195"/>
                  </a:lnTo>
                  <a:lnTo>
                    <a:pt x="376" y="214"/>
                  </a:lnTo>
                  <a:lnTo>
                    <a:pt x="366" y="228"/>
                  </a:lnTo>
                  <a:lnTo>
                    <a:pt x="349" y="244"/>
                  </a:lnTo>
                  <a:lnTo>
                    <a:pt x="331" y="255"/>
                  </a:lnTo>
                  <a:lnTo>
                    <a:pt x="319" y="264"/>
                  </a:lnTo>
                  <a:lnTo>
                    <a:pt x="315" y="264"/>
                  </a:lnTo>
                  <a:lnTo>
                    <a:pt x="301" y="271"/>
                  </a:lnTo>
                  <a:lnTo>
                    <a:pt x="285" y="280"/>
                  </a:lnTo>
                  <a:lnTo>
                    <a:pt x="268" y="294"/>
                  </a:lnTo>
                  <a:lnTo>
                    <a:pt x="262" y="307"/>
                  </a:lnTo>
                  <a:lnTo>
                    <a:pt x="250" y="321"/>
                  </a:lnTo>
                  <a:lnTo>
                    <a:pt x="237" y="330"/>
                  </a:lnTo>
                  <a:lnTo>
                    <a:pt x="223" y="331"/>
                  </a:lnTo>
                  <a:lnTo>
                    <a:pt x="202" y="334"/>
                  </a:lnTo>
                  <a:lnTo>
                    <a:pt x="196" y="333"/>
                  </a:lnTo>
                  <a:lnTo>
                    <a:pt x="181" y="333"/>
                  </a:lnTo>
                  <a:lnTo>
                    <a:pt x="165" y="337"/>
                  </a:lnTo>
                  <a:lnTo>
                    <a:pt x="153" y="343"/>
                  </a:lnTo>
                  <a:lnTo>
                    <a:pt x="151" y="348"/>
                  </a:lnTo>
                  <a:lnTo>
                    <a:pt x="141" y="358"/>
                  </a:lnTo>
                  <a:lnTo>
                    <a:pt x="129" y="376"/>
                  </a:lnTo>
                  <a:lnTo>
                    <a:pt x="117" y="396"/>
                  </a:lnTo>
                  <a:lnTo>
                    <a:pt x="108" y="413"/>
                  </a:lnTo>
                  <a:lnTo>
                    <a:pt x="99" y="435"/>
                  </a:lnTo>
                  <a:lnTo>
                    <a:pt x="91" y="456"/>
                  </a:lnTo>
                  <a:lnTo>
                    <a:pt x="93" y="477"/>
                  </a:lnTo>
                  <a:lnTo>
                    <a:pt x="96" y="494"/>
                  </a:lnTo>
                  <a:lnTo>
                    <a:pt x="105" y="513"/>
                  </a:lnTo>
                  <a:lnTo>
                    <a:pt x="115" y="522"/>
                  </a:lnTo>
                  <a:lnTo>
                    <a:pt x="127" y="531"/>
                  </a:lnTo>
                  <a:lnTo>
                    <a:pt x="142" y="539"/>
                  </a:lnTo>
                  <a:lnTo>
                    <a:pt x="168" y="539"/>
                  </a:lnTo>
                  <a:lnTo>
                    <a:pt x="191" y="531"/>
                  </a:lnTo>
                  <a:lnTo>
                    <a:pt x="208" y="512"/>
                  </a:lnTo>
                  <a:lnTo>
                    <a:pt x="215" y="491"/>
                  </a:lnTo>
                  <a:lnTo>
                    <a:pt x="216" y="462"/>
                  </a:lnTo>
                  <a:lnTo>
                    <a:pt x="214" y="446"/>
                  </a:lnTo>
                  <a:lnTo>
                    <a:pt x="208" y="432"/>
                  </a:lnTo>
                  <a:lnTo>
                    <a:pt x="201" y="425"/>
                  </a:lnTo>
                  <a:lnTo>
                    <a:pt x="187" y="416"/>
                  </a:lnTo>
                  <a:lnTo>
                    <a:pt x="177" y="411"/>
                  </a:lnTo>
                  <a:lnTo>
                    <a:pt x="165" y="411"/>
                  </a:lnTo>
                  <a:lnTo>
                    <a:pt x="154" y="413"/>
                  </a:lnTo>
                  <a:lnTo>
                    <a:pt x="141" y="417"/>
                  </a:lnTo>
                  <a:lnTo>
                    <a:pt x="126" y="431"/>
                  </a:lnTo>
                  <a:lnTo>
                    <a:pt x="120" y="446"/>
                  </a:lnTo>
                  <a:lnTo>
                    <a:pt x="117" y="462"/>
                  </a:lnTo>
                  <a:lnTo>
                    <a:pt x="115" y="479"/>
                  </a:lnTo>
                  <a:lnTo>
                    <a:pt x="120" y="495"/>
                  </a:lnTo>
                  <a:lnTo>
                    <a:pt x="127" y="510"/>
                  </a:lnTo>
                  <a:lnTo>
                    <a:pt x="141" y="519"/>
                  </a:lnTo>
                  <a:lnTo>
                    <a:pt x="156" y="524"/>
                  </a:lnTo>
                  <a:lnTo>
                    <a:pt x="177" y="515"/>
                  </a:lnTo>
                  <a:lnTo>
                    <a:pt x="183" y="500"/>
                  </a:lnTo>
                  <a:lnTo>
                    <a:pt x="187" y="479"/>
                  </a:lnTo>
                  <a:lnTo>
                    <a:pt x="186" y="458"/>
                  </a:lnTo>
                  <a:lnTo>
                    <a:pt x="181" y="444"/>
                  </a:lnTo>
                  <a:lnTo>
                    <a:pt x="171" y="434"/>
                  </a:lnTo>
                  <a:lnTo>
                    <a:pt x="157" y="435"/>
                  </a:lnTo>
                  <a:lnTo>
                    <a:pt x="145" y="446"/>
                  </a:lnTo>
                  <a:lnTo>
                    <a:pt x="136" y="467"/>
                  </a:lnTo>
                  <a:lnTo>
                    <a:pt x="139" y="491"/>
                  </a:lnTo>
                  <a:lnTo>
                    <a:pt x="145" y="497"/>
                  </a:lnTo>
                  <a:lnTo>
                    <a:pt x="156" y="498"/>
                  </a:lnTo>
                  <a:lnTo>
                    <a:pt x="163" y="495"/>
                  </a:lnTo>
                  <a:lnTo>
                    <a:pt x="168" y="488"/>
                  </a:lnTo>
                  <a:lnTo>
                    <a:pt x="168" y="480"/>
                  </a:lnTo>
                  <a:lnTo>
                    <a:pt x="165" y="474"/>
                  </a:lnTo>
                  <a:lnTo>
                    <a:pt x="162" y="468"/>
                  </a:lnTo>
                  <a:lnTo>
                    <a:pt x="159" y="464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CAFB15-5794-2F46-B2AB-E1AC575C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3625850"/>
              <a:ext cx="312738" cy="287338"/>
            </a:xfrm>
            <a:custGeom>
              <a:avLst/>
              <a:gdLst/>
              <a:ahLst/>
              <a:cxnLst>
                <a:cxn ang="0">
                  <a:pos x="96" y="115"/>
                </a:cxn>
                <a:cxn ang="0">
                  <a:pos x="102" y="106"/>
                </a:cxn>
                <a:cxn ang="0">
                  <a:pos x="110" y="99"/>
                </a:cxn>
                <a:cxn ang="0">
                  <a:pos x="119" y="82"/>
                </a:cxn>
                <a:cxn ang="0">
                  <a:pos x="126" y="64"/>
                </a:cxn>
                <a:cxn ang="0">
                  <a:pos x="126" y="60"/>
                </a:cxn>
                <a:cxn ang="0">
                  <a:pos x="125" y="37"/>
                </a:cxn>
                <a:cxn ang="0">
                  <a:pos x="125" y="21"/>
                </a:cxn>
                <a:cxn ang="0">
                  <a:pos x="122" y="16"/>
                </a:cxn>
                <a:cxn ang="0">
                  <a:pos x="114" y="7"/>
                </a:cxn>
                <a:cxn ang="0">
                  <a:pos x="108" y="6"/>
                </a:cxn>
                <a:cxn ang="0">
                  <a:pos x="95" y="0"/>
                </a:cxn>
                <a:cxn ang="0">
                  <a:pos x="89" y="0"/>
                </a:cxn>
                <a:cxn ang="0">
                  <a:pos x="75" y="1"/>
                </a:cxn>
                <a:cxn ang="0">
                  <a:pos x="60" y="4"/>
                </a:cxn>
                <a:cxn ang="0">
                  <a:pos x="41" y="12"/>
                </a:cxn>
                <a:cxn ang="0">
                  <a:pos x="30" y="22"/>
                </a:cxn>
                <a:cxn ang="0">
                  <a:pos x="17" y="40"/>
                </a:cxn>
                <a:cxn ang="0">
                  <a:pos x="12" y="52"/>
                </a:cxn>
                <a:cxn ang="0">
                  <a:pos x="6" y="66"/>
                </a:cxn>
                <a:cxn ang="0">
                  <a:pos x="5" y="75"/>
                </a:cxn>
                <a:cxn ang="0">
                  <a:pos x="3" y="90"/>
                </a:cxn>
                <a:cxn ang="0">
                  <a:pos x="0" y="91"/>
                </a:cxn>
              </a:cxnLst>
              <a:rect l="0" t="0" r="r" b="b"/>
              <a:pathLst>
                <a:path w="127" h="116">
                  <a:moveTo>
                    <a:pt x="96" y="115"/>
                  </a:moveTo>
                  <a:lnTo>
                    <a:pt x="102" y="106"/>
                  </a:lnTo>
                  <a:lnTo>
                    <a:pt x="110" y="99"/>
                  </a:lnTo>
                  <a:lnTo>
                    <a:pt x="119" y="82"/>
                  </a:lnTo>
                  <a:lnTo>
                    <a:pt x="126" y="64"/>
                  </a:lnTo>
                  <a:lnTo>
                    <a:pt x="126" y="60"/>
                  </a:lnTo>
                  <a:lnTo>
                    <a:pt x="125" y="37"/>
                  </a:lnTo>
                  <a:lnTo>
                    <a:pt x="125" y="21"/>
                  </a:lnTo>
                  <a:lnTo>
                    <a:pt x="122" y="16"/>
                  </a:lnTo>
                  <a:lnTo>
                    <a:pt x="114" y="7"/>
                  </a:lnTo>
                  <a:lnTo>
                    <a:pt x="108" y="6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75" y="1"/>
                  </a:lnTo>
                  <a:lnTo>
                    <a:pt x="60" y="4"/>
                  </a:lnTo>
                  <a:lnTo>
                    <a:pt x="41" y="12"/>
                  </a:lnTo>
                  <a:lnTo>
                    <a:pt x="30" y="22"/>
                  </a:lnTo>
                  <a:lnTo>
                    <a:pt x="17" y="40"/>
                  </a:lnTo>
                  <a:lnTo>
                    <a:pt x="12" y="52"/>
                  </a:lnTo>
                  <a:lnTo>
                    <a:pt x="6" y="66"/>
                  </a:lnTo>
                  <a:lnTo>
                    <a:pt x="5" y="75"/>
                  </a:lnTo>
                  <a:lnTo>
                    <a:pt x="3" y="90"/>
                  </a:lnTo>
                  <a:lnTo>
                    <a:pt x="0" y="91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5EFA12E-185F-754C-A0BD-5A44F44F1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7800" y="4243389"/>
              <a:ext cx="76200" cy="173037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9" y="17"/>
                </a:cxn>
                <a:cxn ang="0">
                  <a:pos x="19" y="23"/>
                </a:cxn>
                <a:cxn ang="0">
                  <a:pos x="13" y="35"/>
                </a:cxn>
                <a:cxn ang="0">
                  <a:pos x="4" y="50"/>
                </a:cxn>
                <a:cxn ang="0">
                  <a:pos x="1" y="60"/>
                </a:cxn>
                <a:cxn ang="0">
                  <a:pos x="0" y="69"/>
                </a:cxn>
              </a:cxnLst>
              <a:rect l="0" t="0" r="r" b="b"/>
              <a:pathLst>
                <a:path w="31" h="70">
                  <a:moveTo>
                    <a:pt x="30" y="0"/>
                  </a:moveTo>
                  <a:lnTo>
                    <a:pt x="19" y="17"/>
                  </a:lnTo>
                  <a:lnTo>
                    <a:pt x="19" y="23"/>
                  </a:lnTo>
                  <a:lnTo>
                    <a:pt x="13" y="35"/>
                  </a:lnTo>
                  <a:lnTo>
                    <a:pt x="4" y="50"/>
                  </a:lnTo>
                  <a:lnTo>
                    <a:pt x="1" y="60"/>
                  </a:lnTo>
                  <a:lnTo>
                    <a:pt x="0" y="69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E7CA85-E473-7147-A3E7-048F1015E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4543426"/>
              <a:ext cx="87312" cy="920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1" y="12"/>
                </a:cxn>
                <a:cxn ang="0">
                  <a:pos x="30" y="28"/>
                </a:cxn>
                <a:cxn ang="0">
                  <a:pos x="24" y="33"/>
                </a:cxn>
                <a:cxn ang="0">
                  <a:pos x="18" y="36"/>
                </a:cxn>
                <a:cxn ang="0">
                  <a:pos x="9" y="36"/>
                </a:cxn>
                <a:cxn ang="0">
                  <a:pos x="1" y="33"/>
                </a:cxn>
                <a:cxn ang="0">
                  <a:pos x="0" y="28"/>
                </a:cxn>
              </a:cxnLst>
              <a:rect l="0" t="0" r="r" b="b"/>
              <a:pathLst>
                <a:path w="35" h="37">
                  <a:moveTo>
                    <a:pt x="34" y="0"/>
                  </a:moveTo>
                  <a:lnTo>
                    <a:pt x="31" y="12"/>
                  </a:lnTo>
                  <a:lnTo>
                    <a:pt x="30" y="28"/>
                  </a:lnTo>
                  <a:lnTo>
                    <a:pt x="24" y="33"/>
                  </a:lnTo>
                  <a:lnTo>
                    <a:pt x="18" y="36"/>
                  </a:lnTo>
                  <a:lnTo>
                    <a:pt x="9" y="36"/>
                  </a:lnTo>
                  <a:lnTo>
                    <a:pt x="1" y="33"/>
                  </a:lnTo>
                  <a:lnTo>
                    <a:pt x="0" y="2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F1F9F07-2AF9-6047-B416-A20F925BE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7638" y="4449764"/>
              <a:ext cx="717550" cy="528637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9" y="72"/>
                </a:cxn>
                <a:cxn ang="0">
                  <a:pos x="12" y="95"/>
                </a:cxn>
                <a:cxn ang="0">
                  <a:pos x="16" y="98"/>
                </a:cxn>
                <a:cxn ang="0">
                  <a:pos x="19" y="117"/>
                </a:cxn>
                <a:cxn ang="0">
                  <a:pos x="33" y="143"/>
                </a:cxn>
                <a:cxn ang="0">
                  <a:pos x="46" y="164"/>
                </a:cxn>
                <a:cxn ang="0">
                  <a:pos x="64" y="183"/>
                </a:cxn>
                <a:cxn ang="0">
                  <a:pos x="79" y="192"/>
                </a:cxn>
                <a:cxn ang="0">
                  <a:pos x="108" y="206"/>
                </a:cxn>
                <a:cxn ang="0">
                  <a:pos x="133" y="212"/>
                </a:cxn>
                <a:cxn ang="0">
                  <a:pos x="164" y="213"/>
                </a:cxn>
                <a:cxn ang="0">
                  <a:pos x="199" y="207"/>
                </a:cxn>
                <a:cxn ang="0">
                  <a:pos x="231" y="197"/>
                </a:cxn>
                <a:cxn ang="0">
                  <a:pos x="250" y="185"/>
                </a:cxn>
                <a:cxn ang="0">
                  <a:pos x="271" y="159"/>
                </a:cxn>
                <a:cxn ang="0">
                  <a:pos x="282" y="140"/>
                </a:cxn>
                <a:cxn ang="0">
                  <a:pos x="288" y="116"/>
                </a:cxn>
                <a:cxn ang="0">
                  <a:pos x="289" y="96"/>
                </a:cxn>
                <a:cxn ang="0">
                  <a:pos x="286" y="72"/>
                </a:cxn>
                <a:cxn ang="0">
                  <a:pos x="280" y="50"/>
                </a:cxn>
                <a:cxn ang="0">
                  <a:pos x="273" y="36"/>
                </a:cxn>
                <a:cxn ang="0">
                  <a:pos x="268" y="33"/>
                </a:cxn>
                <a:cxn ang="0">
                  <a:pos x="259" y="21"/>
                </a:cxn>
                <a:cxn ang="0">
                  <a:pos x="240" y="7"/>
                </a:cxn>
                <a:cxn ang="0">
                  <a:pos x="228" y="3"/>
                </a:cxn>
                <a:cxn ang="0">
                  <a:pos x="223" y="3"/>
                </a:cxn>
                <a:cxn ang="0">
                  <a:pos x="205" y="0"/>
                </a:cxn>
                <a:cxn ang="0">
                  <a:pos x="184" y="3"/>
                </a:cxn>
                <a:cxn ang="0">
                  <a:pos x="163" y="12"/>
                </a:cxn>
                <a:cxn ang="0">
                  <a:pos x="148" y="23"/>
                </a:cxn>
              </a:cxnLst>
              <a:rect l="0" t="0" r="r" b="b"/>
              <a:pathLst>
                <a:path w="290" h="214">
                  <a:moveTo>
                    <a:pt x="0" y="48"/>
                  </a:moveTo>
                  <a:lnTo>
                    <a:pt x="9" y="72"/>
                  </a:lnTo>
                  <a:lnTo>
                    <a:pt x="12" y="95"/>
                  </a:lnTo>
                  <a:lnTo>
                    <a:pt x="16" y="98"/>
                  </a:lnTo>
                  <a:lnTo>
                    <a:pt x="19" y="117"/>
                  </a:lnTo>
                  <a:lnTo>
                    <a:pt x="33" y="143"/>
                  </a:lnTo>
                  <a:lnTo>
                    <a:pt x="46" y="164"/>
                  </a:lnTo>
                  <a:lnTo>
                    <a:pt x="64" y="183"/>
                  </a:lnTo>
                  <a:lnTo>
                    <a:pt x="79" y="192"/>
                  </a:lnTo>
                  <a:lnTo>
                    <a:pt x="108" y="206"/>
                  </a:lnTo>
                  <a:lnTo>
                    <a:pt x="133" y="212"/>
                  </a:lnTo>
                  <a:lnTo>
                    <a:pt x="164" y="213"/>
                  </a:lnTo>
                  <a:lnTo>
                    <a:pt x="199" y="207"/>
                  </a:lnTo>
                  <a:lnTo>
                    <a:pt x="231" y="197"/>
                  </a:lnTo>
                  <a:lnTo>
                    <a:pt x="250" y="185"/>
                  </a:lnTo>
                  <a:lnTo>
                    <a:pt x="271" y="159"/>
                  </a:lnTo>
                  <a:lnTo>
                    <a:pt x="282" y="140"/>
                  </a:lnTo>
                  <a:lnTo>
                    <a:pt x="288" y="116"/>
                  </a:lnTo>
                  <a:lnTo>
                    <a:pt x="289" y="96"/>
                  </a:lnTo>
                  <a:lnTo>
                    <a:pt x="286" y="72"/>
                  </a:lnTo>
                  <a:lnTo>
                    <a:pt x="280" y="50"/>
                  </a:lnTo>
                  <a:lnTo>
                    <a:pt x="273" y="36"/>
                  </a:lnTo>
                  <a:lnTo>
                    <a:pt x="268" y="33"/>
                  </a:lnTo>
                  <a:lnTo>
                    <a:pt x="259" y="21"/>
                  </a:lnTo>
                  <a:lnTo>
                    <a:pt x="240" y="7"/>
                  </a:lnTo>
                  <a:lnTo>
                    <a:pt x="228" y="3"/>
                  </a:lnTo>
                  <a:lnTo>
                    <a:pt x="223" y="3"/>
                  </a:lnTo>
                  <a:lnTo>
                    <a:pt x="205" y="0"/>
                  </a:lnTo>
                  <a:lnTo>
                    <a:pt x="184" y="3"/>
                  </a:lnTo>
                  <a:lnTo>
                    <a:pt x="163" y="12"/>
                  </a:lnTo>
                  <a:lnTo>
                    <a:pt x="148" y="23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3" name="Oval 15">
              <a:extLst>
                <a:ext uri="{FF2B5EF4-FFF2-40B4-BE49-F238E27FC236}">
                  <a16:creationId xmlns:a16="http://schemas.microsoft.com/office/drawing/2014/main" id="{20CB6709-2F34-264A-8E19-8560531A4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2100" y="4778375"/>
              <a:ext cx="63500" cy="762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BCE278-3F59-AD4A-A9B6-A53434238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4" y="4684714"/>
              <a:ext cx="357187" cy="82073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12"/>
                </a:cxn>
                <a:cxn ang="0">
                  <a:pos x="18" y="27"/>
                </a:cxn>
                <a:cxn ang="0">
                  <a:pos x="9" y="34"/>
                </a:cxn>
                <a:cxn ang="0">
                  <a:pos x="4" y="45"/>
                </a:cxn>
                <a:cxn ang="0">
                  <a:pos x="0" y="60"/>
                </a:cxn>
                <a:cxn ang="0">
                  <a:pos x="3" y="73"/>
                </a:cxn>
                <a:cxn ang="0">
                  <a:pos x="10" y="87"/>
                </a:cxn>
                <a:cxn ang="0">
                  <a:pos x="22" y="108"/>
                </a:cxn>
                <a:cxn ang="0">
                  <a:pos x="37" y="130"/>
                </a:cxn>
                <a:cxn ang="0">
                  <a:pos x="63" y="166"/>
                </a:cxn>
                <a:cxn ang="0">
                  <a:pos x="81" y="198"/>
                </a:cxn>
                <a:cxn ang="0">
                  <a:pos x="90" y="229"/>
                </a:cxn>
                <a:cxn ang="0">
                  <a:pos x="108" y="256"/>
                </a:cxn>
                <a:cxn ang="0">
                  <a:pos x="127" y="292"/>
                </a:cxn>
                <a:cxn ang="0">
                  <a:pos x="144" y="331"/>
                </a:cxn>
              </a:cxnLst>
              <a:rect l="0" t="0" r="r" b="b"/>
              <a:pathLst>
                <a:path w="145" h="332">
                  <a:moveTo>
                    <a:pt x="25" y="0"/>
                  </a:moveTo>
                  <a:lnTo>
                    <a:pt x="25" y="12"/>
                  </a:lnTo>
                  <a:lnTo>
                    <a:pt x="18" y="27"/>
                  </a:lnTo>
                  <a:lnTo>
                    <a:pt x="9" y="34"/>
                  </a:lnTo>
                  <a:lnTo>
                    <a:pt x="4" y="45"/>
                  </a:lnTo>
                  <a:lnTo>
                    <a:pt x="0" y="60"/>
                  </a:lnTo>
                  <a:lnTo>
                    <a:pt x="3" y="73"/>
                  </a:lnTo>
                  <a:lnTo>
                    <a:pt x="10" y="87"/>
                  </a:lnTo>
                  <a:lnTo>
                    <a:pt x="22" y="108"/>
                  </a:lnTo>
                  <a:lnTo>
                    <a:pt x="37" y="130"/>
                  </a:lnTo>
                  <a:lnTo>
                    <a:pt x="63" y="166"/>
                  </a:lnTo>
                  <a:lnTo>
                    <a:pt x="81" y="198"/>
                  </a:lnTo>
                  <a:lnTo>
                    <a:pt x="90" y="229"/>
                  </a:lnTo>
                  <a:lnTo>
                    <a:pt x="108" y="256"/>
                  </a:lnTo>
                  <a:lnTo>
                    <a:pt x="127" y="292"/>
                  </a:lnTo>
                  <a:lnTo>
                    <a:pt x="144" y="331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EF1CAEC-8662-9E43-8774-0A5D3E366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489" y="4557713"/>
              <a:ext cx="796925" cy="233362"/>
            </a:xfrm>
            <a:custGeom>
              <a:avLst/>
              <a:gdLst/>
              <a:ahLst/>
              <a:cxnLst>
                <a:cxn ang="0">
                  <a:pos x="321" y="0"/>
                </a:cxn>
                <a:cxn ang="0">
                  <a:pos x="228" y="37"/>
                </a:cxn>
                <a:cxn ang="0">
                  <a:pos x="195" y="43"/>
                </a:cxn>
                <a:cxn ang="0">
                  <a:pos x="177" y="51"/>
                </a:cxn>
                <a:cxn ang="0">
                  <a:pos x="138" y="55"/>
                </a:cxn>
                <a:cxn ang="0">
                  <a:pos x="96" y="67"/>
                </a:cxn>
                <a:cxn ang="0">
                  <a:pos x="91" y="67"/>
                </a:cxn>
                <a:cxn ang="0">
                  <a:pos x="55" y="69"/>
                </a:cxn>
                <a:cxn ang="0">
                  <a:pos x="31" y="75"/>
                </a:cxn>
                <a:cxn ang="0">
                  <a:pos x="12" y="88"/>
                </a:cxn>
                <a:cxn ang="0">
                  <a:pos x="0" y="93"/>
                </a:cxn>
              </a:cxnLst>
              <a:rect l="0" t="0" r="r" b="b"/>
              <a:pathLst>
                <a:path w="322" h="94">
                  <a:moveTo>
                    <a:pt x="321" y="0"/>
                  </a:moveTo>
                  <a:lnTo>
                    <a:pt x="228" y="37"/>
                  </a:lnTo>
                  <a:lnTo>
                    <a:pt x="195" y="43"/>
                  </a:lnTo>
                  <a:lnTo>
                    <a:pt x="177" y="51"/>
                  </a:lnTo>
                  <a:lnTo>
                    <a:pt x="138" y="55"/>
                  </a:lnTo>
                  <a:lnTo>
                    <a:pt x="96" y="67"/>
                  </a:lnTo>
                  <a:lnTo>
                    <a:pt x="91" y="67"/>
                  </a:lnTo>
                  <a:lnTo>
                    <a:pt x="55" y="69"/>
                  </a:lnTo>
                  <a:lnTo>
                    <a:pt x="31" y="75"/>
                  </a:lnTo>
                  <a:lnTo>
                    <a:pt x="12" y="88"/>
                  </a:lnTo>
                  <a:lnTo>
                    <a:pt x="0" y="93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17906EF7-64CC-D54D-A166-AFCC17B3A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4513263"/>
              <a:ext cx="787400" cy="220662"/>
            </a:xfrm>
            <a:custGeom>
              <a:avLst/>
              <a:gdLst/>
              <a:ahLst/>
              <a:cxnLst>
                <a:cxn ang="0">
                  <a:pos x="317" y="0"/>
                </a:cxn>
                <a:cxn ang="0">
                  <a:pos x="263" y="13"/>
                </a:cxn>
                <a:cxn ang="0">
                  <a:pos x="212" y="28"/>
                </a:cxn>
                <a:cxn ang="0">
                  <a:pos x="207" y="30"/>
                </a:cxn>
                <a:cxn ang="0">
                  <a:pos x="161" y="42"/>
                </a:cxn>
                <a:cxn ang="0">
                  <a:pos x="156" y="43"/>
                </a:cxn>
                <a:cxn ang="0">
                  <a:pos x="120" y="54"/>
                </a:cxn>
                <a:cxn ang="0">
                  <a:pos x="107" y="63"/>
                </a:cxn>
                <a:cxn ang="0">
                  <a:pos x="71" y="64"/>
                </a:cxn>
                <a:cxn ang="0">
                  <a:pos x="30" y="78"/>
                </a:cxn>
                <a:cxn ang="0">
                  <a:pos x="14" y="87"/>
                </a:cxn>
                <a:cxn ang="0">
                  <a:pos x="0" y="88"/>
                </a:cxn>
              </a:cxnLst>
              <a:rect l="0" t="0" r="r" b="b"/>
              <a:pathLst>
                <a:path w="318" h="89">
                  <a:moveTo>
                    <a:pt x="317" y="0"/>
                  </a:moveTo>
                  <a:lnTo>
                    <a:pt x="263" y="13"/>
                  </a:lnTo>
                  <a:lnTo>
                    <a:pt x="212" y="28"/>
                  </a:lnTo>
                  <a:lnTo>
                    <a:pt x="207" y="30"/>
                  </a:lnTo>
                  <a:lnTo>
                    <a:pt x="161" y="42"/>
                  </a:lnTo>
                  <a:lnTo>
                    <a:pt x="156" y="43"/>
                  </a:lnTo>
                  <a:lnTo>
                    <a:pt x="120" y="54"/>
                  </a:lnTo>
                  <a:lnTo>
                    <a:pt x="107" y="63"/>
                  </a:lnTo>
                  <a:lnTo>
                    <a:pt x="71" y="64"/>
                  </a:lnTo>
                  <a:lnTo>
                    <a:pt x="30" y="78"/>
                  </a:lnTo>
                  <a:lnTo>
                    <a:pt x="14" y="87"/>
                  </a:lnTo>
                  <a:lnTo>
                    <a:pt x="0" y="88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E268D15-0EEB-564C-BDF5-CA2610254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714" y="4583113"/>
              <a:ext cx="492125" cy="106362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6" y="41"/>
                </a:cxn>
                <a:cxn ang="0">
                  <a:pos x="22" y="38"/>
                </a:cxn>
                <a:cxn ang="0">
                  <a:pos x="43" y="24"/>
                </a:cxn>
                <a:cxn ang="0">
                  <a:pos x="75" y="18"/>
                </a:cxn>
                <a:cxn ang="0">
                  <a:pos x="100" y="17"/>
                </a:cxn>
                <a:cxn ang="0">
                  <a:pos x="124" y="17"/>
                </a:cxn>
                <a:cxn ang="0">
                  <a:pos x="144" y="6"/>
                </a:cxn>
                <a:cxn ang="0">
                  <a:pos x="180" y="2"/>
                </a:cxn>
                <a:cxn ang="0">
                  <a:pos x="198" y="0"/>
                </a:cxn>
              </a:cxnLst>
              <a:rect l="0" t="0" r="r" b="b"/>
              <a:pathLst>
                <a:path w="199" h="43">
                  <a:moveTo>
                    <a:pt x="0" y="42"/>
                  </a:moveTo>
                  <a:lnTo>
                    <a:pt x="6" y="41"/>
                  </a:lnTo>
                  <a:lnTo>
                    <a:pt x="22" y="38"/>
                  </a:lnTo>
                  <a:lnTo>
                    <a:pt x="43" y="24"/>
                  </a:lnTo>
                  <a:lnTo>
                    <a:pt x="75" y="18"/>
                  </a:lnTo>
                  <a:lnTo>
                    <a:pt x="100" y="17"/>
                  </a:lnTo>
                  <a:lnTo>
                    <a:pt x="124" y="17"/>
                  </a:lnTo>
                  <a:lnTo>
                    <a:pt x="144" y="6"/>
                  </a:lnTo>
                  <a:lnTo>
                    <a:pt x="180" y="2"/>
                  </a:lnTo>
                  <a:lnTo>
                    <a:pt x="198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D0A1C6E-8152-5649-9AB9-C991BEFBC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4" y="4575175"/>
              <a:ext cx="460375" cy="84138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32" y="26"/>
                </a:cxn>
                <a:cxn ang="0">
                  <a:pos x="56" y="14"/>
                </a:cxn>
                <a:cxn ang="0">
                  <a:pos x="63" y="14"/>
                </a:cxn>
                <a:cxn ang="0">
                  <a:pos x="83" y="14"/>
                </a:cxn>
                <a:cxn ang="0">
                  <a:pos x="111" y="9"/>
                </a:cxn>
                <a:cxn ang="0">
                  <a:pos x="132" y="5"/>
                </a:cxn>
                <a:cxn ang="0">
                  <a:pos x="137" y="5"/>
                </a:cxn>
                <a:cxn ang="0">
                  <a:pos x="165" y="2"/>
                </a:cxn>
                <a:cxn ang="0">
                  <a:pos x="185" y="0"/>
                </a:cxn>
              </a:cxnLst>
              <a:rect l="0" t="0" r="r" b="b"/>
              <a:pathLst>
                <a:path w="186" h="34">
                  <a:moveTo>
                    <a:pt x="0" y="33"/>
                  </a:moveTo>
                  <a:lnTo>
                    <a:pt x="32" y="26"/>
                  </a:lnTo>
                  <a:lnTo>
                    <a:pt x="56" y="14"/>
                  </a:lnTo>
                  <a:lnTo>
                    <a:pt x="63" y="14"/>
                  </a:lnTo>
                  <a:lnTo>
                    <a:pt x="83" y="14"/>
                  </a:lnTo>
                  <a:lnTo>
                    <a:pt x="111" y="9"/>
                  </a:lnTo>
                  <a:lnTo>
                    <a:pt x="132" y="5"/>
                  </a:lnTo>
                  <a:lnTo>
                    <a:pt x="137" y="5"/>
                  </a:lnTo>
                  <a:lnTo>
                    <a:pt x="165" y="2"/>
                  </a:lnTo>
                  <a:lnTo>
                    <a:pt x="185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AA2B674-58EA-5B47-80B5-82D71818A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4560888"/>
              <a:ext cx="379412" cy="74612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2" y="15"/>
                </a:cxn>
                <a:cxn ang="0">
                  <a:pos x="56" y="11"/>
                </a:cxn>
                <a:cxn ang="0">
                  <a:pos x="71" y="9"/>
                </a:cxn>
                <a:cxn ang="0">
                  <a:pos x="93" y="6"/>
                </a:cxn>
                <a:cxn ang="0">
                  <a:pos x="104" y="6"/>
                </a:cxn>
                <a:cxn ang="0">
                  <a:pos x="132" y="0"/>
                </a:cxn>
                <a:cxn ang="0">
                  <a:pos x="152" y="2"/>
                </a:cxn>
              </a:cxnLst>
              <a:rect l="0" t="0" r="r" b="b"/>
              <a:pathLst>
                <a:path w="153" h="30">
                  <a:moveTo>
                    <a:pt x="0" y="29"/>
                  </a:moveTo>
                  <a:lnTo>
                    <a:pt x="32" y="15"/>
                  </a:lnTo>
                  <a:lnTo>
                    <a:pt x="56" y="11"/>
                  </a:lnTo>
                  <a:lnTo>
                    <a:pt x="71" y="9"/>
                  </a:lnTo>
                  <a:lnTo>
                    <a:pt x="93" y="6"/>
                  </a:lnTo>
                  <a:lnTo>
                    <a:pt x="104" y="6"/>
                  </a:lnTo>
                  <a:lnTo>
                    <a:pt x="132" y="0"/>
                  </a:lnTo>
                  <a:lnTo>
                    <a:pt x="152" y="2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3F2031B4-EE8C-3048-BBB9-A09193877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5664" y="4456113"/>
              <a:ext cx="808037" cy="163512"/>
            </a:xfrm>
            <a:custGeom>
              <a:avLst/>
              <a:gdLst/>
              <a:ahLst/>
              <a:cxnLst>
                <a:cxn ang="0">
                  <a:pos x="0" y="65"/>
                </a:cxn>
                <a:cxn ang="0">
                  <a:pos x="17" y="53"/>
                </a:cxn>
                <a:cxn ang="0">
                  <a:pos x="48" y="44"/>
                </a:cxn>
                <a:cxn ang="0">
                  <a:pos x="72" y="42"/>
                </a:cxn>
                <a:cxn ang="0">
                  <a:pos x="77" y="41"/>
                </a:cxn>
                <a:cxn ang="0">
                  <a:pos x="105" y="39"/>
                </a:cxn>
                <a:cxn ang="0">
                  <a:pos x="110" y="39"/>
                </a:cxn>
                <a:cxn ang="0">
                  <a:pos x="140" y="30"/>
                </a:cxn>
                <a:cxn ang="0">
                  <a:pos x="170" y="30"/>
                </a:cxn>
                <a:cxn ang="0">
                  <a:pos x="215" y="23"/>
                </a:cxn>
                <a:cxn ang="0">
                  <a:pos x="227" y="21"/>
                </a:cxn>
                <a:cxn ang="0">
                  <a:pos x="245" y="16"/>
                </a:cxn>
                <a:cxn ang="0">
                  <a:pos x="269" y="9"/>
                </a:cxn>
                <a:cxn ang="0">
                  <a:pos x="300" y="6"/>
                </a:cxn>
                <a:cxn ang="0">
                  <a:pos x="326" y="0"/>
                </a:cxn>
              </a:cxnLst>
              <a:rect l="0" t="0" r="r" b="b"/>
              <a:pathLst>
                <a:path w="327" h="66">
                  <a:moveTo>
                    <a:pt x="0" y="65"/>
                  </a:moveTo>
                  <a:lnTo>
                    <a:pt x="17" y="53"/>
                  </a:lnTo>
                  <a:lnTo>
                    <a:pt x="48" y="44"/>
                  </a:lnTo>
                  <a:lnTo>
                    <a:pt x="72" y="42"/>
                  </a:lnTo>
                  <a:lnTo>
                    <a:pt x="77" y="41"/>
                  </a:lnTo>
                  <a:lnTo>
                    <a:pt x="105" y="39"/>
                  </a:lnTo>
                  <a:lnTo>
                    <a:pt x="110" y="39"/>
                  </a:lnTo>
                  <a:lnTo>
                    <a:pt x="140" y="30"/>
                  </a:lnTo>
                  <a:lnTo>
                    <a:pt x="170" y="30"/>
                  </a:lnTo>
                  <a:lnTo>
                    <a:pt x="215" y="23"/>
                  </a:lnTo>
                  <a:lnTo>
                    <a:pt x="227" y="21"/>
                  </a:lnTo>
                  <a:lnTo>
                    <a:pt x="245" y="16"/>
                  </a:lnTo>
                  <a:lnTo>
                    <a:pt x="269" y="9"/>
                  </a:lnTo>
                  <a:lnTo>
                    <a:pt x="300" y="6"/>
                  </a:lnTo>
                  <a:lnTo>
                    <a:pt x="326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093BA91-71A8-4442-AE2A-90445BE38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4414838"/>
              <a:ext cx="612775" cy="125412"/>
            </a:xfrm>
            <a:custGeom>
              <a:avLst/>
              <a:gdLst/>
              <a:ahLst/>
              <a:cxnLst>
                <a:cxn ang="0">
                  <a:pos x="247" y="50"/>
                </a:cxn>
                <a:cxn ang="0">
                  <a:pos x="223" y="46"/>
                </a:cxn>
                <a:cxn ang="0">
                  <a:pos x="219" y="41"/>
                </a:cxn>
                <a:cxn ang="0">
                  <a:pos x="213" y="38"/>
                </a:cxn>
                <a:cxn ang="0">
                  <a:pos x="189" y="37"/>
                </a:cxn>
                <a:cxn ang="0">
                  <a:pos x="171" y="30"/>
                </a:cxn>
                <a:cxn ang="0">
                  <a:pos x="153" y="29"/>
                </a:cxn>
                <a:cxn ang="0">
                  <a:pos x="129" y="29"/>
                </a:cxn>
                <a:cxn ang="0">
                  <a:pos x="115" y="29"/>
                </a:cxn>
                <a:cxn ang="0">
                  <a:pos x="106" y="27"/>
                </a:cxn>
                <a:cxn ang="0">
                  <a:pos x="102" y="26"/>
                </a:cxn>
                <a:cxn ang="0">
                  <a:pos x="87" y="14"/>
                </a:cxn>
                <a:cxn ang="0">
                  <a:pos x="78" y="5"/>
                </a:cxn>
                <a:cxn ang="0">
                  <a:pos x="67" y="2"/>
                </a:cxn>
                <a:cxn ang="0">
                  <a:pos x="48" y="0"/>
                </a:cxn>
                <a:cxn ang="0">
                  <a:pos x="28" y="0"/>
                </a:cxn>
                <a:cxn ang="0">
                  <a:pos x="12" y="2"/>
                </a:cxn>
                <a:cxn ang="0">
                  <a:pos x="0" y="6"/>
                </a:cxn>
              </a:cxnLst>
              <a:rect l="0" t="0" r="r" b="b"/>
              <a:pathLst>
                <a:path w="248" h="51">
                  <a:moveTo>
                    <a:pt x="247" y="50"/>
                  </a:moveTo>
                  <a:lnTo>
                    <a:pt x="223" y="46"/>
                  </a:lnTo>
                  <a:lnTo>
                    <a:pt x="219" y="41"/>
                  </a:lnTo>
                  <a:lnTo>
                    <a:pt x="213" y="38"/>
                  </a:lnTo>
                  <a:lnTo>
                    <a:pt x="189" y="37"/>
                  </a:lnTo>
                  <a:lnTo>
                    <a:pt x="171" y="30"/>
                  </a:lnTo>
                  <a:lnTo>
                    <a:pt x="153" y="29"/>
                  </a:lnTo>
                  <a:lnTo>
                    <a:pt x="129" y="29"/>
                  </a:lnTo>
                  <a:lnTo>
                    <a:pt x="115" y="29"/>
                  </a:lnTo>
                  <a:lnTo>
                    <a:pt x="106" y="27"/>
                  </a:lnTo>
                  <a:lnTo>
                    <a:pt x="102" y="26"/>
                  </a:lnTo>
                  <a:lnTo>
                    <a:pt x="87" y="14"/>
                  </a:lnTo>
                  <a:lnTo>
                    <a:pt x="78" y="5"/>
                  </a:lnTo>
                  <a:lnTo>
                    <a:pt x="67" y="2"/>
                  </a:lnTo>
                  <a:lnTo>
                    <a:pt x="48" y="0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0" y="6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4D4A0A87-981D-D941-A612-A711A6C10C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9" y="4352926"/>
              <a:ext cx="14287" cy="6191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1FD0D2B-7BF5-4249-9D83-E0DE74D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4352925"/>
              <a:ext cx="531812" cy="165100"/>
            </a:xfrm>
            <a:custGeom>
              <a:avLst/>
              <a:gdLst/>
              <a:ahLst/>
              <a:cxnLst>
                <a:cxn ang="0">
                  <a:pos x="214" y="66"/>
                </a:cxn>
                <a:cxn ang="0">
                  <a:pos x="207" y="63"/>
                </a:cxn>
                <a:cxn ang="0">
                  <a:pos x="186" y="60"/>
                </a:cxn>
                <a:cxn ang="0">
                  <a:pos x="160" y="62"/>
                </a:cxn>
                <a:cxn ang="0">
                  <a:pos x="153" y="62"/>
                </a:cxn>
                <a:cxn ang="0">
                  <a:pos x="139" y="57"/>
                </a:cxn>
                <a:cxn ang="0">
                  <a:pos x="114" y="48"/>
                </a:cxn>
                <a:cxn ang="0">
                  <a:pos x="91" y="36"/>
                </a:cxn>
                <a:cxn ang="0">
                  <a:pos x="54" y="36"/>
                </a:cxn>
                <a:cxn ang="0">
                  <a:pos x="40" y="34"/>
                </a:cxn>
                <a:cxn ang="0">
                  <a:pos x="22" y="25"/>
                </a:cxn>
                <a:cxn ang="0">
                  <a:pos x="12" y="13"/>
                </a:cxn>
                <a:cxn ang="0">
                  <a:pos x="0" y="0"/>
                </a:cxn>
              </a:cxnLst>
              <a:rect l="0" t="0" r="r" b="b"/>
              <a:pathLst>
                <a:path w="215" h="67">
                  <a:moveTo>
                    <a:pt x="214" y="66"/>
                  </a:moveTo>
                  <a:lnTo>
                    <a:pt x="207" y="63"/>
                  </a:lnTo>
                  <a:lnTo>
                    <a:pt x="186" y="60"/>
                  </a:lnTo>
                  <a:lnTo>
                    <a:pt x="160" y="62"/>
                  </a:lnTo>
                  <a:lnTo>
                    <a:pt x="153" y="62"/>
                  </a:lnTo>
                  <a:lnTo>
                    <a:pt x="139" y="57"/>
                  </a:lnTo>
                  <a:lnTo>
                    <a:pt x="114" y="48"/>
                  </a:lnTo>
                  <a:lnTo>
                    <a:pt x="91" y="36"/>
                  </a:lnTo>
                  <a:lnTo>
                    <a:pt x="54" y="36"/>
                  </a:lnTo>
                  <a:lnTo>
                    <a:pt x="40" y="34"/>
                  </a:lnTo>
                  <a:lnTo>
                    <a:pt x="22" y="25"/>
                  </a:lnTo>
                  <a:lnTo>
                    <a:pt x="12" y="13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C31195CF-520C-DB4B-A3B7-4E3FC870B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214" y="4340226"/>
              <a:ext cx="847725" cy="136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20" y="5"/>
                </a:cxn>
                <a:cxn ang="0">
                  <a:pos x="42" y="0"/>
                </a:cxn>
                <a:cxn ang="0">
                  <a:pos x="47" y="0"/>
                </a:cxn>
                <a:cxn ang="0">
                  <a:pos x="59" y="3"/>
                </a:cxn>
                <a:cxn ang="0">
                  <a:pos x="71" y="20"/>
                </a:cxn>
                <a:cxn ang="0">
                  <a:pos x="78" y="21"/>
                </a:cxn>
                <a:cxn ang="0">
                  <a:pos x="95" y="26"/>
                </a:cxn>
                <a:cxn ang="0">
                  <a:pos x="99" y="27"/>
                </a:cxn>
                <a:cxn ang="0">
                  <a:pos x="126" y="36"/>
                </a:cxn>
                <a:cxn ang="0">
                  <a:pos x="131" y="36"/>
                </a:cxn>
                <a:cxn ang="0">
                  <a:pos x="149" y="42"/>
                </a:cxn>
                <a:cxn ang="0">
                  <a:pos x="180" y="48"/>
                </a:cxn>
                <a:cxn ang="0">
                  <a:pos x="222" y="54"/>
                </a:cxn>
                <a:cxn ang="0">
                  <a:pos x="342" y="29"/>
                </a:cxn>
              </a:cxnLst>
              <a:rect l="0" t="0" r="r" b="b"/>
              <a:pathLst>
                <a:path w="343" h="55">
                  <a:moveTo>
                    <a:pt x="0" y="0"/>
                  </a:moveTo>
                  <a:lnTo>
                    <a:pt x="6" y="0"/>
                  </a:lnTo>
                  <a:lnTo>
                    <a:pt x="20" y="5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9" y="3"/>
                  </a:lnTo>
                  <a:lnTo>
                    <a:pt x="71" y="20"/>
                  </a:lnTo>
                  <a:lnTo>
                    <a:pt x="78" y="21"/>
                  </a:lnTo>
                  <a:lnTo>
                    <a:pt x="95" y="26"/>
                  </a:lnTo>
                  <a:lnTo>
                    <a:pt x="99" y="27"/>
                  </a:lnTo>
                  <a:lnTo>
                    <a:pt x="126" y="36"/>
                  </a:lnTo>
                  <a:lnTo>
                    <a:pt x="131" y="36"/>
                  </a:lnTo>
                  <a:lnTo>
                    <a:pt x="149" y="42"/>
                  </a:lnTo>
                  <a:lnTo>
                    <a:pt x="180" y="48"/>
                  </a:lnTo>
                  <a:lnTo>
                    <a:pt x="222" y="54"/>
                  </a:lnTo>
                  <a:lnTo>
                    <a:pt x="342" y="29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D8811075-DCEF-2C44-AD58-78FB893D2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4" y="4348164"/>
              <a:ext cx="155575" cy="460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17"/>
                </a:cxn>
                <a:cxn ang="0">
                  <a:pos x="21" y="18"/>
                </a:cxn>
                <a:cxn ang="0">
                  <a:pos x="62" y="17"/>
                </a:cxn>
              </a:cxnLst>
              <a:rect l="0" t="0" r="r" b="b"/>
              <a:pathLst>
                <a:path w="63" h="19">
                  <a:moveTo>
                    <a:pt x="0" y="0"/>
                  </a:moveTo>
                  <a:lnTo>
                    <a:pt x="17" y="17"/>
                  </a:lnTo>
                  <a:lnTo>
                    <a:pt x="21" y="18"/>
                  </a:lnTo>
                  <a:lnTo>
                    <a:pt x="62" y="17"/>
                  </a:lnTo>
                </a:path>
              </a:pathLst>
            </a:custGeom>
            <a:noFill/>
            <a:ln w="25400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E61460B1-EAC8-ED4E-BAF5-7FA29ABD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1751" y="4418013"/>
              <a:ext cx="206375" cy="165100"/>
            </a:xfrm>
            <a:custGeom>
              <a:avLst/>
              <a:gdLst/>
              <a:ahLst/>
              <a:cxnLst>
                <a:cxn ang="0">
                  <a:pos x="3" y="23"/>
                </a:cxn>
                <a:cxn ang="0">
                  <a:pos x="8" y="26"/>
                </a:cxn>
                <a:cxn ang="0">
                  <a:pos x="13" y="29"/>
                </a:cxn>
                <a:cxn ang="0">
                  <a:pos x="13" y="31"/>
                </a:cxn>
                <a:cxn ang="0">
                  <a:pos x="22" y="29"/>
                </a:cxn>
                <a:cxn ang="0">
                  <a:pos x="23" y="26"/>
                </a:cxn>
                <a:cxn ang="0">
                  <a:pos x="23" y="22"/>
                </a:cxn>
                <a:cxn ang="0">
                  <a:pos x="27" y="20"/>
                </a:cxn>
                <a:cxn ang="0">
                  <a:pos x="32" y="17"/>
                </a:cxn>
                <a:cxn ang="0">
                  <a:pos x="34" y="14"/>
                </a:cxn>
                <a:cxn ang="0">
                  <a:pos x="35" y="12"/>
                </a:cxn>
                <a:cxn ang="0">
                  <a:pos x="42" y="12"/>
                </a:cxn>
                <a:cxn ang="0">
                  <a:pos x="46" y="11"/>
                </a:cxn>
                <a:cxn ang="0">
                  <a:pos x="52" y="7"/>
                </a:cxn>
                <a:cxn ang="0">
                  <a:pos x="64" y="6"/>
                </a:cxn>
                <a:cxn ang="0">
                  <a:pos x="71" y="3"/>
                </a:cxn>
                <a:cxn ang="0">
                  <a:pos x="75" y="0"/>
                </a:cxn>
                <a:cxn ang="0">
                  <a:pos x="76" y="3"/>
                </a:cxn>
                <a:cxn ang="0">
                  <a:pos x="80" y="6"/>
                </a:cxn>
                <a:cxn ang="0">
                  <a:pos x="80" y="14"/>
                </a:cxn>
                <a:cxn ang="0">
                  <a:pos x="82" y="23"/>
                </a:cxn>
                <a:cxn ang="0">
                  <a:pos x="80" y="53"/>
                </a:cxn>
                <a:cxn ang="0">
                  <a:pos x="80" y="61"/>
                </a:cxn>
                <a:cxn ang="0">
                  <a:pos x="76" y="62"/>
                </a:cxn>
                <a:cxn ang="0">
                  <a:pos x="71" y="66"/>
                </a:cxn>
                <a:cxn ang="0">
                  <a:pos x="70" y="62"/>
                </a:cxn>
                <a:cxn ang="0">
                  <a:pos x="66" y="61"/>
                </a:cxn>
                <a:cxn ang="0">
                  <a:pos x="61" y="56"/>
                </a:cxn>
                <a:cxn ang="0">
                  <a:pos x="52" y="58"/>
                </a:cxn>
                <a:cxn ang="0">
                  <a:pos x="29" y="59"/>
                </a:cxn>
                <a:cxn ang="0">
                  <a:pos x="27" y="58"/>
                </a:cxn>
                <a:cxn ang="0">
                  <a:pos x="27" y="56"/>
                </a:cxn>
                <a:cxn ang="0">
                  <a:pos x="23" y="53"/>
                </a:cxn>
                <a:cxn ang="0">
                  <a:pos x="23" y="51"/>
                </a:cxn>
                <a:cxn ang="0">
                  <a:pos x="22" y="47"/>
                </a:cxn>
                <a:cxn ang="0">
                  <a:pos x="18" y="44"/>
                </a:cxn>
                <a:cxn ang="0">
                  <a:pos x="17" y="40"/>
                </a:cxn>
                <a:cxn ang="0">
                  <a:pos x="13" y="40"/>
                </a:cxn>
                <a:cxn ang="0">
                  <a:pos x="11" y="40"/>
                </a:cxn>
                <a:cxn ang="0">
                  <a:pos x="8" y="47"/>
                </a:cxn>
                <a:cxn ang="0">
                  <a:pos x="3" y="48"/>
                </a:cxn>
                <a:cxn ang="0">
                  <a:pos x="0" y="36"/>
                </a:cxn>
              </a:cxnLst>
              <a:rect l="0" t="0" r="r" b="b"/>
              <a:pathLst>
                <a:path w="83" h="67">
                  <a:moveTo>
                    <a:pt x="3" y="39"/>
                  </a:moveTo>
                  <a:lnTo>
                    <a:pt x="3" y="23"/>
                  </a:lnTo>
                  <a:lnTo>
                    <a:pt x="8" y="23"/>
                  </a:lnTo>
                  <a:lnTo>
                    <a:pt x="8" y="26"/>
                  </a:lnTo>
                  <a:lnTo>
                    <a:pt x="13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3" y="29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7" y="22"/>
                  </a:lnTo>
                  <a:lnTo>
                    <a:pt x="27" y="20"/>
                  </a:lnTo>
                  <a:lnTo>
                    <a:pt x="27" y="17"/>
                  </a:lnTo>
                  <a:lnTo>
                    <a:pt x="32" y="17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42" y="12"/>
                  </a:lnTo>
                  <a:lnTo>
                    <a:pt x="42" y="11"/>
                  </a:lnTo>
                  <a:lnTo>
                    <a:pt x="46" y="11"/>
                  </a:lnTo>
                  <a:lnTo>
                    <a:pt x="46" y="7"/>
                  </a:lnTo>
                  <a:lnTo>
                    <a:pt x="52" y="7"/>
                  </a:lnTo>
                  <a:lnTo>
                    <a:pt x="52" y="6"/>
                  </a:lnTo>
                  <a:lnTo>
                    <a:pt x="64" y="6"/>
                  </a:lnTo>
                  <a:lnTo>
                    <a:pt x="64" y="3"/>
                  </a:lnTo>
                  <a:lnTo>
                    <a:pt x="71" y="3"/>
                  </a:lnTo>
                  <a:lnTo>
                    <a:pt x="71" y="0"/>
                  </a:lnTo>
                  <a:lnTo>
                    <a:pt x="75" y="0"/>
                  </a:lnTo>
                  <a:lnTo>
                    <a:pt x="75" y="3"/>
                  </a:lnTo>
                  <a:lnTo>
                    <a:pt x="76" y="3"/>
                  </a:lnTo>
                  <a:lnTo>
                    <a:pt x="76" y="6"/>
                  </a:lnTo>
                  <a:lnTo>
                    <a:pt x="80" y="6"/>
                  </a:lnTo>
                  <a:lnTo>
                    <a:pt x="80" y="14"/>
                  </a:lnTo>
                  <a:lnTo>
                    <a:pt x="80" y="14"/>
                  </a:lnTo>
                  <a:lnTo>
                    <a:pt x="80" y="23"/>
                  </a:lnTo>
                  <a:lnTo>
                    <a:pt x="82" y="23"/>
                  </a:lnTo>
                  <a:lnTo>
                    <a:pt x="82" y="53"/>
                  </a:lnTo>
                  <a:lnTo>
                    <a:pt x="80" y="53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2"/>
                  </a:lnTo>
                  <a:lnTo>
                    <a:pt x="76" y="62"/>
                  </a:lnTo>
                  <a:lnTo>
                    <a:pt x="76" y="66"/>
                  </a:lnTo>
                  <a:lnTo>
                    <a:pt x="71" y="66"/>
                  </a:lnTo>
                  <a:lnTo>
                    <a:pt x="71" y="62"/>
                  </a:lnTo>
                  <a:lnTo>
                    <a:pt x="70" y="62"/>
                  </a:lnTo>
                  <a:lnTo>
                    <a:pt x="70" y="61"/>
                  </a:lnTo>
                  <a:lnTo>
                    <a:pt x="66" y="61"/>
                  </a:lnTo>
                  <a:lnTo>
                    <a:pt x="66" y="56"/>
                  </a:lnTo>
                  <a:lnTo>
                    <a:pt x="61" y="56"/>
                  </a:lnTo>
                  <a:lnTo>
                    <a:pt x="61" y="58"/>
                  </a:lnTo>
                  <a:lnTo>
                    <a:pt x="52" y="58"/>
                  </a:lnTo>
                  <a:lnTo>
                    <a:pt x="52" y="59"/>
                  </a:lnTo>
                  <a:lnTo>
                    <a:pt x="29" y="59"/>
                  </a:lnTo>
                  <a:lnTo>
                    <a:pt x="29" y="58"/>
                  </a:lnTo>
                  <a:lnTo>
                    <a:pt x="27" y="58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3"/>
                  </a:lnTo>
                  <a:lnTo>
                    <a:pt x="23" y="53"/>
                  </a:lnTo>
                  <a:lnTo>
                    <a:pt x="23" y="51"/>
                  </a:lnTo>
                  <a:lnTo>
                    <a:pt x="23" y="51"/>
                  </a:lnTo>
                  <a:lnTo>
                    <a:pt x="23" y="47"/>
                  </a:lnTo>
                  <a:lnTo>
                    <a:pt x="22" y="47"/>
                  </a:lnTo>
                  <a:lnTo>
                    <a:pt x="22" y="44"/>
                  </a:lnTo>
                  <a:lnTo>
                    <a:pt x="18" y="44"/>
                  </a:lnTo>
                  <a:lnTo>
                    <a:pt x="18" y="40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1" y="40"/>
                  </a:lnTo>
                  <a:lnTo>
                    <a:pt x="11" y="47"/>
                  </a:lnTo>
                  <a:lnTo>
                    <a:pt x="8" y="47"/>
                  </a:lnTo>
                  <a:lnTo>
                    <a:pt x="8" y="48"/>
                  </a:lnTo>
                  <a:lnTo>
                    <a:pt x="3" y="48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4"/>
                  </a:lnTo>
                </a:path>
              </a:pathLst>
            </a:custGeom>
            <a:solidFill>
              <a:schemeClr val="bg2"/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241ADC40-675E-C54C-95D2-4E1C4202A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4487864"/>
              <a:ext cx="95250" cy="8413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9" y="0"/>
                </a:cxn>
                <a:cxn ang="0">
                  <a:pos x="9" y="3"/>
                </a:cxn>
                <a:cxn ang="0">
                  <a:pos x="7" y="3"/>
                </a:cxn>
                <a:cxn ang="0">
                  <a:pos x="7" y="6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7"/>
                </a:cxn>
                <a:cxn ang="0">
                  <a:pos x="7" y="27"/>
                </a:cxn>
                <a:cxn ang="0">
                  <a:pos x="7" y="29"/>
                </a:cxn>
                <a:cxn ang="0">
                  <a:pos x="9" y="29"/>
                </a:cxn>
                <a:cxn ang="0">
                  <a:pos x="9" y="33"/>
                </a:cxn>
                <a:cxn ang="0">
                  <a:pos x="32" y="33"/>
                </a:cxn>
                <a:cxn ang="0">
                  <a:pos x="32" y="29"/>
                </a:cxn>
                <a:cxn ang="0">
                  <a:pos x="38" y="29"/>
                </a:cxn>
                <a:cxn ang="0">
                  <a:pos x="30" y="29"/>
                </a:cxn>
                <a:cxn ang="0">
                  <a:pos x="30" y="8"/>
                </a:cxn>
                <a:cxn ang="0">
                  <a:pos x="28" y="8"/>
                </a:cxn>
                <a:cxn ang="0">
                  <a:pos x="28" y="3"/>
                </a:cxn>
              </a:cxnLst>
              <a:rect l="0" t="0" r="r" b="b"/>
              <a:pathLst>
                <a:path w="39" h="34">
                  <a:moveTo>
                    <a:pt x="38" y="0"/>
                  </a:moveTo>
                  <a:lnTo>
                    <a:pt x="9" y="0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6"/>
                  </a:lnTo>
                  <a:lnTo>
                    <a:pt x="1" y="6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3"/>
                  </a:lnTo>
                  <a:lnTo>
                    <a:pt x="32" y="33"/>
                  </a:lnTo>
                  <a:lnTo>
                    <a:pt x="32" y="29"/>
                  </a:lnTo>
                  <a:lnTo>
                    <a:pt x="38" y="29"/>
                  </a:lnTo>
                  <a:lnTo>
                    <a:pt x="30" y="29"/>
                  </a:lnTo>
                  <a:lnTo>
                    <a:pt x="30" y="8"/>
                  </a:lnTo>
                  <a:lnTo>
                    <a:pt x="28" y="8"/>
                  </a:lnTo>
                  <a:lnTo>
                    <a:pt x="28" y="3"/>
                  </a:lnTo>
                </a:path>
              </a:pathLst>
            </a:custGeom>
            <a:solidFill>
              <a:schemeClr val="bg1"/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FDEE492-CA42-9E49-A727-6B10FE361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4" y="4294189"/>
              <a:ext cx="257175" cy="293687"/>
            </a:xfrm>
            <a:custGeom>
              <a:avLst/>
              <a:gdLst/>
              <a:ahLst/>
              <a:cxnLst>
                <a:cxn ang="0">
                  <a:pos x="39" y="66"/>
                </a:cxn>
                <a:cxn ang="0">
                  <a:pos x="44" y="70"/>
                </a:cxn>
                <a:cxn ang="0">
                  <a:pos x="46" y="71"/>
                </a:cxn>
                <a:cxn ang="0">
                  <a:pos x="49" y="73"/>
                </a:cxn>
                <a:cxn ang="0">
                  <a:pos x="54" y="74"/>
                </a:cxn>
                <a:cxn ang="0">
                  <a:pos x="56" y="76"/>
                </a:cxn>
                <a:cxn ang="0">
                  <a:pos x="56" y="79"/>
                </a:cxn>
                <a:cxn ang="0">
                  <a:pos x="60" y="81"/>
                </a:cxn>
                <a:cxn ang="0">
                  <a:pos x="63" y="84"/>
                </a:cxn>
                <a:cxn ang="0">
                  <a:pos x="63" y="89"/>
                </a:cxn>
                <a:cxn ang="0">
                  <a:pos x="65" y="92"/>
                </a:cxn>
                <a:cxn ang="0">
                  <a:pos x="66" y="94"/>
                </a:cxn>
                <a:cxn ang="0">
                  <a:pos x="68" y="98"/>
                </a:cxn>
                <a:cxn ang="0">
                  <a:pos x="72" y="102"/>
                </a:cxn>
                <a:cxn ang="0">
                  <a:pos x="73" y="103"/>
                </a:cxn>
                <a:cxn ang="0">
                  <a:pos x="73" y="111"/>
                </a:cxn>
                <a:cxn ang="0">
                  <a:pos x="75" y="113"/>
                </a:cxn>
                <a:cxn ang="0">
                  <a:pos x="77" y="118"/>
                </a:cxn>
                <a:cxn ang="0">
                  <a:pos x="84" y="116"/>
                </a:cxn>
                <a:cxn ang="0">
                  <a:pos x="87" y="110"/>
                </a:cxn>
                <a:cxn ang="0">
                  <a:pos x="89" y="108"/>
                </a:cxn>
                <a:cxn ang="0">
                  <a:pos x="92" y="106"/>
                </a:cxn>
                <a:cxn ang="0">
                  <a:pos x="92" y="102"/>
                </a:cxn>
                <a:cxn ang="0">
                  <a:pos x="94" y="100"/>
                </a:cxn>
                <a:cxn ang="0">
                  <a:pos x="96" y="98"/>
                </a:cxn>
                <a:cxn ang="0">
                  <a:pos x="103" y="82"/>
                </a:cxn>
                <a:cxn ang="0">
                  <a:pos x="99" y="74"/>
                </a:cxn>
                <a:cxn ang="0">
                  <a:pos x="75" y="73"/>
                </a:cxn>
                <a:cxn ang="0">
                  <a:pos x="73" y="71"/>
                </a:cxn>
                <a:cxn ang="0">
                  <a:pos x="72" y="70"/>
                </a:cxn>
                <a:cxn ang="0">
                  <a:pos x="68" y="66"/>
                </a:cxn>
                <a:cxn ang="0">
                  <a:pos x="63" y="65"/>
                </a:cxn>
                <a:cxn ang="0">
                  <a:pos x="63" y="63"/>
                </a:cxn>
                <a:cxn ang="0">
                  <a:pos x="60" y="62"/>
                </a:cxn>
                <a:cxn ang="0">
                  <a:pos x="58" y="60"/>
                </a:cxn>
                <a:cxn ang="0">
                  <a:pos x="56" y="57"/>
                </a:cxn>
                <a:cxn ang="0">
                  <a:pos x="56" y="55"/>
                </a:cxn>
                <a:cxn ang="0">
                  <a:pos x="54" y="52"/>
                </a:cxn>
                <a:cxn ang="0">
                  <a:pos x="53" y="46"/>
                </a:cxn>
                <a:cxn ang="0">
                  <a:pos x="49" y="20"/>
                </a:cxn>
                <a:cxn ang="0">
                  <a:pos x="48" y="9"/>
                </a:cxn>
                <a:cxn ang="0">
                  <a:pos x="46" y="9"/>
                </a:cxn>
                <a:cxn ang="0">
                  <a:pos x="44" y="7"/>
                </a:cxn>
                <a:cxn ang="0">
                  <a:pos x="44" y="6"/>
                </a:cxn>
                <a:cxn ang="0">
                  <a:pos x="39" y="1"/>
                </a:cxn>
                <a:cxn ang="0">
                  <a:pos x="36" y="1"/>
                </a:cxn>
                <a:cxn ang="0">
                  <a:pos x="30" y="0"/>
                </a:cxn>
                <a:cxn ang="0">
                  <a:pos x="15" y="1"/>
                </a:cxn>
              </a:cxnLst>
              <a:rect l="0" t="0" r="r" b="b"/>
              <a:pathLst>
                <a:path w="104" h="119">
                  <a:moveTo>
                    <a:pt x="0" y="73"/>
                  </a:moveTo>
                  <a:lnTo>
                    <a:pt x="39" y="66"/>
                  </a:lnTo>
                  <a:lnTo>
                    <a:pt x="44" y="66"/>
                  </a:lnTo>
                  <a:lnTo>
                    <a:pt x="44" y="70"/>
                  </a:lnTo>
                  <a:lnTo>
                    <a:pt x="46" y="70"/>
                  </a:lnTo>
                  <a:lnTo>
                    <a:pt x="46" y="71"/>
                  </a:lnTo>
                  <a:lnTo>
                    <a:pt x="48" y="71"/>
                  </a:lnTo>
                  <a:lnTo>
                    <a:pt x="49" y="73"/>
                  </a:lnTo>
                  <a:lnTo>
                    <a:pt x="49" y="74"/>
                  </a:lnTo>
                  <a:lnTo>
                    <a:pt x="54" y="74"/>
                  </a:lnTo>
                  <a:lnTo>
                    <a:pt x="54" y="76"/>
                  </a:lnTo>
                  <a:lnTo>
                    <a:pt x="56" y="76"/>
                  </a:lnTo>
                  <a:lnTo>
                    <a:pt x="56" y="79"/>
                  </a:lnTo>
                  <a:lnTo>
                    <a:pt x="56" y="79"/>
                  </a:lnTo>
                  <a:lnTo>
                    <a:pt x="56" y="81"/>
                  </a:lnTo>
                  <a:lnTo>
                    <a:pt x="60" y="81"/>
                  </a:lnTo>
                  <a:lnTo>
                    <a:pt x="60" y="82"/>
                  </a:lnTo>
                  <a:lnTo>
                    <a:pt x="63" y="84"/>
                  </a:lnTo>
                  <a:lnTo>
                    <a:pt x="63" y="86"/>
                  </a:lnTo>
                  <a:lnTo>
                    <a:pt x="63" y="89"/>
                  </a:lnTo>
                  <a:lnTo>
                    <a:pt x="65" y="89"/>
                  </a:lnTo>
                  <a:lnTo>
                    <a:pt x="65" y="92"/>
                  </a:lnTo>
                  <a:lnTo>
                    <a:pt x="66" y="92"/>
                  </a:lnTo>
                  <a:lnTo>
                    <a:pt x="66" y="94"/>
                  </a:lnTo>
                  <a:lnTo>
                    <a:pt x="68" y="97"/>
                  </a:lnTo>
                  <a:lnTo>
                    <a:pt x="68" y="98"/>
                  </a:lnTo>
                  <a:lnTo>
                    <a:pt x="72" y="98"/>
                  </a:lnTo>
                  <a:lnTo>
                    <a:pt x="72" y="102"/>
                  </a:lnTo>
                  <a:lnTo>
                    <a:pt x="73" y="102"/>
                  </a:lnTo>
                  <a:lnTo>
                    <a:pt x="73" y="103"/>
                  </a:lnTo>
                  <a:lnTo>
                    <a:pt x="73" y="103"/>
                  </a:lnTo>
                  <a:lnTo>
                    <a:pt x="73" y="111"/>
                  </a:lnTo>
                  <a:lnTo>
                    <a:pt x="75" y="111"/>
                  </a:lnTo>
                  <a:lnTo>
                    <a:pt x="75" y="113"/>
                  </a:lnTo>
                  <a:lnTo>
                    <a:pt x="77" y="113"/>
                  </a:lnTo>
                  <a:lnTo>
                    <a:pt x="77" y="118"/>
                  </a:lnTo>
                  <a:lnTo>
                    <a:pt x="84" y="118"/>
                  </a:lnTo>
                  <a:lnTo>
                    <a:pt x="84" y="116"/>
                  </a:lnTo>
                  <a:lnTo>
                    <a:pt x="87" y="116"/>
                  </a:lnTo>
                  <a:lnTo>
                    <a:pt x="87" y="110"/>
                  </a:lnTo>
                  <a:lnTo>
                    <a:pt x="89" y="110"/>
                  </a:lnTo>
                  <a:lnTo>
                    <a:pt x="89" y="108"/>
                  </a:lnTo>
                  <a:lnTo>
                    <a:pt x="92" y="108"/>
                  </a:lnTo>
                  <a:lnTo>
                    <a:pt x="92" y="106"/>
                  </a:lnTo>
                  <a:lnTo>
                    <a:pt x="92" y="106"/>
                  </a:lnTo>
                  <a:lnTo>
                    <a:pt x="92" y="102"/>
                  </a:lnTo>
                  <a:lnTo>
                    <a:pt x="94" y="102"/>
                  </a:lnTo>
                  <a:lnTo>
                    <a:pt x="94" y="100"/>
                  </a:lnTo>
                  <a:lnTo>
                    <a:pt x="96" y="100"/>
                  </a:lnTo>
                  <a:lnTo>
                    <a:pt x="96" y="98"/>
                  </a:lnTo>
                  <a:lnTo>
                    <a:pt x="103" y="98"/>
                  </a:lnTo>
                  <a:lnTo>
                    <a:pt x="103" y="82"/>
                  </a:lnTo>
                  <a:lnTo>
                    <a:pt x="99" y="82"/>
                  </a:lnTo>
                  <a:lnTo>
                    <a:pt x="99" y="74"/>
                  </a:lnTo>
                  <a:lnTo>
                    <a:pt x="75" y="74"/>
                  </a:lnTo>
                  <a:lnTo>
                    <a:pt x="75" y="73"/>
                  </a:lnTo>
                  <a:lnTo>
                    <a:pt x="73" y="73"/>
                  </a:lnTo>
                  <a:lnTo>
                    <a:pt x="73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5" y="66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0"/>
                  </a:lnTo>
                  <a:lnTo>
                    <a:pt x="56" y="60"/>
                  </a:lnTo>
                  <a:lnTo>
                    <a:pt x="56" y="57"/>
                  </a:lnTo>
                  <a:lnTo>
                    <a:pt x="56" y="57"/>
                  </a:lnTo>
                  <a:lnTo>
                    <a:pt x="56" y="55"/>
                  </a:lnTo>
                  <a:lnTo>
                    <a:pt x="54" y="55"/>
                  </a:lnTo>
                  <a:lnTo>
                    <a:pt x="54" y="52"/>
                  </a:lnTo>
                  <a:lnTo>
                    <a:pt x="53" y="52"/>
                  </a:lnTo>
                  <a:lnTo>
                    <a:pt x="53" y="46"/>
                  </a:lnTo>
                  <a:lnTo>
                    <a:pt x="49" y="46"/>
                  </a:lnTo>
                  <a:lnTo>
                    <a:pt x="49" y="20"/>
                  </a:lnTo>
                  <a:lnTo>
                    <a:pt x="48" y="20"/>
                  </a:lnTo>
                  <a:lnTo>
                    <a:pt x="48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4" y="7"/>
                  </a:lnTo>
                  <a:lnTo>
                    <a:pt x="44" y="6"/>
                  </a:lnTo>
                  <a:lnTo>
                    <a:pt x="39" y="6"/>
                  </a:lnTo>
                  <a:lnTo>
                    <a:pt x="39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0" y="1"/>
                  </a:lnTo>
                </a:path>
              </a:pathLst>
            </a:custGeom>
            <a:solidFill>
              <a:schemeClr val="bg2"/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0C2BAB3-326D-6D4B-81EB-3B7EBD20B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913" y="4271963"/>
              <a:ext cx="176212" cy="398462"/>
            </a:xfrm>
            <a:custGeom>
              <a:avLst/>
              <a:gdLst/>
              <a:ahLst/>
              <a:cxnLst>
                <a:cxn ang="0">
                  <a:pos x="68" y="145"/>
                </a:cxn>
                <a:cxn ang="0">
                  <a:pos x="70" y="131"/>
                </a:cxn>
                <a:cxn ang="0">
                  <a:pos x="68" y="128"/>
                </a:cxn>
                <a:cxn ang="0">
                  <a:pos x="64" y="123"/>
                </a:cxn>
                <a:cxn ang="0">
                  <a:pos x="61" y="120"/>
                </a:cxn>
                <a:cxn ang="0">
                  <a:pos x="58" y="118"/>
                </a:cxn>
                <a:cxn ang="0">
                  <a:pos x="54" y="117"/>
                </a:cxn>
                <a:cxn ang="0">
                  <a:pos x="54" y="113"/>
                </a:cxn>
                <a:cxn ang="0">
                  <a:pos x="51" y="112"/>
                </a:cxn>
                <a:cxn ang="0">
                  <a:pos x="49" y="110"/>
                </a:cxn>
                <a:cxn ang="0">
                  <a:pos x="47" y="108"/>
                </a:cxn>
                <a:cxn ang="0">
                  <a:pos x="46" y="107"/>
                </a:cxn>
                <a:cxn ang="0">
                  <a:pos x="46" y="103"/>
                </a:cxn>
                <a:cxn ang="0">
                  <a:pos x="44" y="102"/>
                </a:cxn>
                <a:cxn ang="0">
                  <a:pos x="40" y="98"/>
                </a:cxn>
                <a:cxn ang="0">
                  <a:pos x="39" y="92"/>
                </a:cxn>
                <a:cxn ang="0">
                  <a:pos x="37" y="89"/>
                </a:cxn>
                <a:cxn ang="0">
                  <a:pos x="39" y="72"/>
                </a:cxn>
                <a:cxn ang="0">
                  <a:pos x="40" y="65"/>
                </a:cxn>
                <a:cxn ang="0">
                  <a:pos x="44" y="64"/>
                </a:cxn>
                <a:cxn ang="0">
                  <a:pos x="46" y="61"/>
                </a:cxn>
                <a:cxn ang="0">
                  <a:pos x="46" y="56"/>
                </a:cxn>
                <a:cxn ang="0">
                  <a:pos x="47" y="51"/>
                </a:cxn>
                <a:cxn ang="0">
                  <a:pos x="49" y="51"/>
                </a:cxn>
                <a:cxn ang="0">
                  <a:pos x="51" y="42"/>
                </a:cxn>
                <a:cxn ang="0">
                  <a:pos x="54" y="41"/>
                </a:cxn>
                <a:cxn ang="0">
                  <a:pos x="51" y="14"/>
                </a:cxn>
                <a:cxn ang="0">
                  <a:pos x="47" y="13"/>
                </a:cxn>
                <a:cxn ang="0">
                  <a:pos x="46" y="9"/>
                </a:cxn>
                <a:cxn ang="0">
                  <a:pos x="46" y="8"/>
                </a:cxn>
                <a:cxn ang="0">
                  <a:pos x="44" y="4"/>
                </a:cxn>
                <a:cxn ang="0">
                  <a:pos x="40" y="1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4"/>
                </a:cxn>
                <a:cxn ang="0">
                  <a:pos x="3" y="9"/>
                </a:cxn>
                <a:cxn ang="0">
                  <a:pos x="1" y="14"/>
                </a:cxn>
                <a:cxn ang="0">
                  <a:pos x="0" y="23"/>
                </a:cxn>
                <a:cxn ang="0">
                  <a:pos x="1" y="42"/>
                </a:cxn>
                <a:cxn ang="0">
                  <a:pos x="3" y="47"/>
                </a:cxn>
                <a:cxn ang="0">
                  <a:pos x="6" y="51"/>
                </a:cxn>
                <a:cxn ang="0">
                  <a:pos x="8" y="51"/>
                </a:cxn>
                <a:cxn ang="0">
                  <a:pos x="8" y="52"/>
                </a:cxn>
                <a:cxn ang="0">
                  <a:pos x="10" y="56"/>
                </a:cxn>
                <a:cxn ang="0">
                  <a:pos x="11" y="57"/>
                </a:cxn>
                <a:cxn ang="0">
                  <a:pos x="15" y="62"/>
                </a:cxn>
                <a:cxn ang="0">
                  <a:pos x="17" y="65"/>
                </a:cxn>
                <a:cxn ang="0">
                  <a:pos x="18" y="69"/>
                </a:cxn>
                <a:cxn ang="0">
                  <a:pos x="20" y="70"/>
                </a:cxn>
                <a:cxn ang="0">
                  <a:pos x="22" y="75"/>
                </a:cxn>
                <a:cxn ang="0">
                  <a:pos x="25" y="80"/>
                </a:cxn>
                <a:cxn ang="0">
                  <a:pos x="27" y="85"/>
                </a:cxn>
                <a:cxn ang="0">
                  <a:pos x="25" y="89"/>
                </a:cxn>
                <a:cxn ang="0">
                  <a:pos x="10" y="90"/>
                </a:cxn>
                <a:cxn ang="0">
                  <a:pos x="8" y="94"/>
                </a:cxn>
              </a:cxnLst>
              <a:rect l="0" t="0" r="r" b="b"/>
              <a:pathLst>
                <a:path w="71" h="161">
                  <a:moveTo>
                    <a:pt x="68" y="160"/>
                  </a:moveTo>
                  <a:lnTo>
                    <a:pt x="68" y="145"/>
                  </a:lnTo>
                  <a:lnTo>
                    <a:pt x="70" y="145"/>
                  </a:lnTo>
                  <a:lnTo>
                    <a:pt x="70" y="131"/>
                  </a:lnTo>
                  <a:lnTo>
                    <a:pt x="68" y="131"/>
                  </a:lnTo>
                  <a:lnTo>
                    <a:pt x="68" y="128"/>
                  </a:lnTo>
                  <a:lnTo>
                    <a:pt x="64" y="128"/>
                  </a:lnTo>
                  <a:lnTo>
                    <a:pt x="64" y="123"/>
                  </a:lnTo>
                  <a:lnTo>
                    <a:pt x="61" y="123"/>
                  </a:lnTo>
                  <a:lnTo>
                    <a:pt x="61" y="120"/>
                  </a:lnTo>
                  <a:lnTo>
                    <a:pt x="58" y="120"/>
                  </a:lnTo>
                  <a:lnTo>
                    <a:pt x="58" y="118"/>
                  </a:lnTo>
                  <a:lnTo>
                    <a:pt x="58" y="117"/>
                  </a:lnTo>
                  <a:lnTo>
                    <a:pt x="54" y="117"/>
                  </a:lnTo>
                  <a:lnTo>
                    <a:pt x="54" y="113"/>
                  </a:lnTo>
                  <a:lnTo>
                    <a:pt x="54" y="113"/>
                  </a:lnTo>
                  <a:lnTo>
                    <a:pt x="54" y="112"/>
                  </a:lnTo>
                  <a:lnTo>
                    <a:pt x="51" y="112"/>
                  </a:lnTo>
                  <a:lnTo>
                    <a:pt x="51" y="110"/>
                  </a:lnTo>
                  <a:lnTo>
                    <a:pt x="49" y="110"/>
                  </a:lnTo>
                  <a:lnTo>
                    <a:pt x="49" y="108"/>
                  </a:lnTo>
                  <a:lnTo>
                    <a:pt x="47" y="108"/>
                  </a:lnTo>
                  <a:lnTo>
                    <a:pt x="47" y="107"/>
                  </a:lnTo>
                  <a:lnTo>
                    <a:pt x="46" y="107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2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0" y="98"/>
                  </a:lnTo>
                  <a:lnTo>
                    <a:pt x="40" y="92"/>
                  </a:lnTo>
                  <a:lnTo>
                    <a:pt x="39" y="92"/>
                  </a:lnTo>
                  <a:lnTo>
                    <a:pt x="39" y="90"/>
                  </a:lnTo>
                  <a:lnTo>
                    <a:pt x="37" y="89"/>
                  </a:lnTo>
                  <a:lnTo>
                    <a:pt x="37" y="72"/>
                  </a:lnTo>
                  <a:lnTo>
                    <a:pt x="39" y="72"/>
                  </a:lnTo>
                  <a:lnTo>
                    <a:pt x="39" y="69"/>
                  </a:lnTo>
                  <a:lnTo>
                    <a:pt x="40" y="65"/>
                  </a:lnTo>
                  <a:lnTo>
                    <a:pt x="40" y="64"/>
                  </a:lnTo>
                  <a:lnTo>
                    <a:pt x="44" y="64"/>
                  </a:lnTo>
                  <a:lnTo>
                    <a:pt x="44" y="61"/>
                  </a:lnTo>
                  <a:lnTo>
                    <a:pt x="46" y="61"/>
                  </a:lnTo>
                  <a:lnTo>
                    <a:pt x="46" y="57"/>
                  </a:lnTo>
                  <a:lnTo>
                    <a:pt x="46" y="56"/>
                  </a:lnTo>
                  <a:lnTo>
                    <a:pt x="46" y="52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9" y="51"/>
                  </a:lnTo>
                  <a:lnTo>
                    <a:pt x="49" y="42"/>
                  </a:lnTo>
                  <a:lnTo>
                    <a:pt x="51" y="42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4" y="14"/>
                  </a:lnTo>
                  <a:lnTo>
                    <a:pt x="51" y="14"/>
                  </a:lnTo>
                  <a:lnTo>
                    <a:pt x="51" y="13"/>
                  </a:lnTo>
                  <a:lnTo>
                    <a:pt x="47" y="13"/>
                  </a:lnTo>
                  <a:lnTo>
                    <a:pt x="47" y="9"/>
                  </a:lnTo>
                  <a:lnTo>
                    <a:pt x="46" y="9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4" y="1"/>
                  </a:lnTo>
                  <a:lnTo>
                    <a:pt x="40" y="1"/>
                  </a:lnTo>
                  <a:lnTo>
                    <a:pt x="4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9"/>
                  </a:lnTo>
                  <a:lnTo>
                    <a:pt x="3" y="9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8"/>
                  </a:lnTo>
                  <a:lnTo>
                    <a:pt x="0" y="23"/>
                  </a:lnTo>
                  <a:lnTo>
                    <a:pt x="0" y="42"/>
                  </a:lnTo>
                  <a:lnTo>
                    <a:pt x="1" y="42"/>
                  </a:lnTo>
                  <a:lnTo>
                    <a:pt x="1" y="46"/>
                  </a:lnTo>
                  <a:lnTo>
                    <a:pt x="3" y="47"/>
                  </a:lnTo>
                  <a:lnTo>
                    <a:pt x="6" y="47"/>
                  </a:lnTo>
                  <a:lnTo>
                    <a:pt x="6" y="51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8" y="52"/>
                  </a:lnTo>
                  <a:lnTo>
                    <a:pt x="10" y="52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1" y="57"/>
                  </a:lnTo>
                  <a:lnTo>
                    <a:pt x="15" y="57"/>
                  </a:lnTo>
                  <a:lnTo>
                    <a:pt x="15" y="62"/>
                  </a:lnTo>
                  <a:lnTo>
                    <a:pt x="17" y="62"/>
                  </a:lnTo>
                  <a:lnTo>
                    <a:pt x="17" y="65"/>
                  </a:lnTo>
                  <a:lnTo>
                    <a:pt x="18" y="65"/>
                  </a:lnTo>
                  <a:lnTo>
                    <a:pt x="18" y="69"/>
                  </a:lnTo>
                  <a:lnTo>
                    <a:pt x="20" y="69"/>
                  </a:lnTo>
                  <a:lnTo>
                    <a:pt x="20" y="70"/>
                  </a:lnTo>
                  <a:lnTo>
                    <a:pt x="22" y="70"/>
                  </a:lnTo>
                  <a:lnTo>
                    <a:pt x="22" y="75"/>
                  </a:lnTo>
                  <a:lnTo>
                    <a:pt x="25" y="75"/>
                  </a:lnTo>
                  <a:lnTo>
                    <a:pt x="25" y="80"/>
                  </a:lnTo>
                  <a:lnTo>
                    <a:pt x="27" y="80"/>
                  </a:lnTo>
                  <a:lnTo>
                    <a:pt x="27" y="85"/>
                  </a:lnTo>
                  <a:lnTo>
                    <a:pt x="25" y="85"/>
                  </a:lnTo>
                  <a:lnTo>
                    <a:pt x="25" y="89"/>
                  </a:lnTo>
                  <a:lnTo>
                    <a:pt x="10" y="89"/>
                  </a:lnTo>
                  <a:lnTo>
                    <a:pt x="10" y="90"/>
                  </a:lnTo>
                  <a:lnTo>
                    <a:pt x="8" y="90"/>
                  </a:lnTo>
                  <a:lnTo>
                    <a:pt x="8" y="94"/>
                  </a:lnTo>
                  <a:lnTo>
                    <a:pt x="8" y="94"/>
                  </a:lnTo>
                </a:path>
              </a:pathLst>
            </a:custGeom>
            <a:solidFill>
              <a:schemeClr val="bg2"/>
            </a:solidFill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EB6A818-7789-3F44-8371-37E4DD4AF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5" y="4429126"/>
              <a:ext cx="355600" cy="385763"/>
            </a:xfrm>
            <a:custGeom>
              <a:avLst/>
              <a:gdLst/>
              <a:ahLst/>
              <a:cxnLst>
                <a:cxn ang="0">
                  <a:pos x="143" y="155"/>
                </a:cxn>
                <a:cxn ang="0">
                  <a:pos x="28" y="24"/>
                </a:cxn>
                <a:cxn ang="0">
                  <a:pos x="0" y="0"/>
                </a:cxn>
                <a:cxn ang="0">
                  <a:pos x="5" y="33"/>
                </a:cxn>
                <a:cxn ang="0">
                  <a:pos x="17" y="63"/>
                </a:cxn>
                <a:cxn ang="0">
                  <a:pos x="38" y="97"/>
                </a:cxn>
                <a:cxn ang="0">
                  <a:pos x="57" y="121"/>
                </a:cxn>
                <a:cxn ang="0">
                  <a:pos x="81" y="138"/>
                </a:cxn>
                <a:cxn ang="0">
                  <a:pos x="98" y="146"/>
                </a:cxn>
                <a:cxn ang="0">
                  <a:pos x="143" y="155"/>
                </a:cxn>
              </a:cxnLst>
              <a:rect l="0" t="0" r="r" b="b"/>
              <a:pathLst>
                <a:path w="144" h="156">
                  <a:moveTo>
                    <a:pt x="143" y="155"/>
                  </a:moveTo>
                  <a:lnTo>
                    <a:pt x="28" y="24"/>
                  </a:lnTo>
                  <a:lnTo>
                    <a:pt x="0" y="0"/>
                  </a:lnTo>
                  <a:lnTo>
                    <a:pt x="5" y="33"/>
                  </a:lnTo>
                  <a:lnTo>
                    <a:pt x="17" y="63"/>
                  </a:lnTo>
                  <a:lnTo>
                    <a:pt x="38" y="97"/>
                  </a:lnTo>
                  <a:lnTo>
                    <a:pt x="57" y="121"/>
                  </a:lnTo>
                  <a:lnTo>
                    <a:pt x="81" y="138"/>
                  </a:lnTo>
                  <a:lnTo>
                    <a:pt x="98" y="146"/>
                  </a:lnTo>
                  <a:lnTo>
                    <a:pt x="143" y="155"/>
                  </a:lnTo>
                </a:path>
              </a:pathLst>
            </a:custGeom>
            <a:solidFill>
              <a:srgbClr val="FFFF00"/>
            </a:solidFill>
            <a:ln w="254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9D532C32-2E55-B945-8065-F5EAC82B6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401" y="4529932"/>
              <a:ext cx="1312047" cy="543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lang="en-AU" sz="1600" dirty="0">
                  <a:solidFill>
                    <a:srgbClr val="BE371D"/>
                  </a:solidFill>
                  <a:latin typeface="Gotham Narrow Book" pitchFamily="2" charset="0"/>
                </a:rPr>
                <a:t>Outer ear</a:t>
              </a:r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96A89E6A-FE97-BB4B-8BEC-DAF2C7EA0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9125" y="5894388"/>
              <a:ext cx="1416929" cy="543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lang="en-AU" sz="1600" dirty="0">
                  <a:solidFill>
                    <a:srgbClr val="BE371D"/>
                  </a:solidFill>
                  <a:latin typeface="Gotham Narrow Book" pitchFamily="2" charset="0"/>
                </a:rPr>
                <a:t>Middle ear</a:t>
              </a: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F9D3EF94-592E-1244-9BC3-FB115F18C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538" y="5078414"/>
              <a:ext cx="1344951" cy="9381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lang="en-AU" sz="1600" dirty="0">
                  <a:solidFill>
                    <a:srgbClr val="BE371D"/>
                  </a:solidFill>
                  <a:latin typeface="Gotham Narrow Book" pitchFamily="2" charset="0"/>
                </a:rPr>
                <a:t>Inner ear</a:t>
              </a:r>
            </a:p>
            <a:p>
              <a:pPr defTabSz="762000" eaLnBrk="0" hangingPunct="0"/>
              <a:r>
                <a:rPr lang="en-AU" sz="1600" dirty="0">
                  <a:latin typeface="Gotham Narrow Book" pitchFamily="2" charset="0"/>
                </a:rPr>
                <a:t>(Cochlea)</a:t>
              </a:r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CFC06B2A-5CB6-2947-B151-85DA5A623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6" y="5122863"/>
              <a:ext cx="1213335" cy="543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pPr defTabSz="762000" eaLnBrk="0" hangingPunct="0"/>
              <a:r>
                <a:rPr lang="en-AU" sz="1600" dirty="0">
                  <a:latin typeface="Gotham Narrow Book" pitchFamily="2" charset="0"/>
                </a:rPr>
                <a:t>Eardrum</a:t>
              </a:r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AD0DCDE-CB39-2846-98F6-6C7CDB5CF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8527" y="4233222"/>
              <a:ext cx="2610606" cy="543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spAutoFit/>
            </a:bodyPr>
            <a:lstStyle/>
            <a:p>
              <a:pPr defTabSz="762000" eaLnBrk="0" hangingPunct="0"/>
              <a:r>
                <a:rPr lang="en-AU" sz="1600" dirty="0">
                  <a:latin typeface="Gotham Narrow Book" pitchFamily="2" charset="0"/>
                </a:rPr>
                <a:t>Auditory nerve</a:t>
              </a:r>
            </a:p>
          </p:txBody>
        </p:sp>
        <p:sp>
          <p:nvSpPr>
            <p:cNvPr id="46" name="Line 38">
              <a:extLst>
                <a:ext uri="{FF2B5EF4-FFF2-40B4-BE49-F238E27FC236}">
                  <a16:creationId xmlns:a16="http://schemas.microsoft.com/office/drawing/2014/main" id="{F7657F4B-C5B6-834E-B5AD-CF3C143EF0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400800" y="4648200"/>
              <a:ext cx="0" cy="129540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47" name="Line 39">
              <a:extLst>
                <a:ext uri="{FF2B5EF4-FFF2-40B4-BE49-F238E27FC236}">
                  <a16:creationId xmlns:a16="http://schemas.microsoft.com/office/drawing/2014/main" id="{259934C5-56E9-EE4B-AC98-49A7EBAFD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162801" y="4911725"/>
              <a:ext cx="385763" cy="2222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3F782D9-0387-714D-B6D7-ED1BF1146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276" y="4813300"/>
              <a:ext cx="523875" cy="736600"/>
            </a:xfrm>
            <a:custGeom>
              <a:avLst/>
              <a:gdLst/>
              <a:ahLst/>
              <a:cxnLst>
                <a:cxn ang="0">
                  <a:pos x="211" y="297"/>
                </a:cxn>
                <a:cxn ang="0">
                  <a:pos x="173" y="178"/>
                </a:cxn>
                <a:cxn ang="0">
                  <a:pos x="145" y="87"/>
                </a:cxn>
                <a:cxn ang="0">
                  <a:pos x="127" y="51"/>
                </a:cxn>
                <a:cxn ang="0">
                  <a:pos x="101" y="16"/>
                </a:cxn>
                <a:cxn ang="0">
                  <a:pos x="81" y="0"/>
                </a:cxn>
                <a:cxn ang="0">
                  <a:pos x="46" y="0"/>
                </a:cxn>
                <a:cxn ang="0">
                  <a:pos x="0" y="0"/>
                </a:cxn>
              </a:cxnLst>
              <a:rect l="0" t="0" r="r" b="b"/>
              <a:pathLst>
                <a:path w="212" h="298">
                  <a:moveTo>
                    <a:pt x="211" y="297"/>
                  </a:moveTo>
                  <a:lnTo>
                    <a:pt x="173" y="178"/>
                  </a:lnTo>
                  <a:lnTo>
                    <a:pt x="145" y="87"/>
                  </a:lnTo>
                  <a:lnTo>
                    <a:pt x="127" y="51"/>
                  </a:lnTo>
                  <a:lnTo>
                    <a:pt x="101" y="16"/>
                  </a:lnTo>
                  <a:lnTo>
                    <a:pt x="81" y="0"/>
                  </a:lnTo>
                  <a:lnTo>
                    <a:pt x="46" y="0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F28BE21-3D01-E641-845A-E5D7B6E48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1" y="2743201"/>
              <a:ext cx="1357313" cy="3675063"/>
            </a:xfrm>
            <a:custGeom>
              <a:avLst/>
              <a:gdLst/>
              <a:ahLst/>
              <a:cxnLst>
                <a:cxn ang="0">
                  <a:pos x="390" y="78"/>
                </a:cxn>
                <a:cxn ang="0">
                  <a:pos x="397" y="99"/>
                </a:cxn>
                <a:cxn ang="0">
                  <a:pos x="411" y="139"/>
                </a:cxn>
                <a:cxn ang="0">
                  <a:pos x="417" y="155"/>
                </a:cxn>
                <a:cxn ang="0">
                  <a:pos x="419" y="167"/>
                </a:cxn>
                <a:cxn ang="0">
                  <a:pos x="417" y="205"/>
                </a:cxn>
                <a:cxn ang="0">
                  <a:pos x="382" y="180"/>
                </a:cxn>
                <a:cxn ang="0">
                  <a:pos x="333" y="106"/>
                </a:cxn>
                <a:cxn ang="0">
                  <a:pos x="293" y="56"/>
                </a:cxn>
                <a:cxn ang="0">
                  <a:pos x="239" y="13"/>
                </a:cxn>
                <a:cxn ang="0">
                  <a:pos x="208" y="0"/>
                </a:cxn>
                <a:cxn ang="0">
                  <a:pos x="125" y="18"/>
                </a:cxn>
                <a:cxn ang="0">
                  <a:pos x="85" y="49"/>
                </a:cxn>
                <a:cxn ang="0">
                  <a:pos x="63" y="90"/>
                </a:cxn>
                <a:cxn ang="0">
                  <a:pos x="59" y="99"/>
                </a:cxn>
                <a:cxn ang="0">
                  <a:pos x="47" y="155"/>
                </a:cxn>
                <a:cxn ang="0">
                  <a:pos x="36" y="223"/>
                </a:cxn>
                <a:cxn ang="0">
                  <a:pos x="23" y="273"/>
                </a:cxn>
                <a:cxn ang="0">
                  <a:pos x="16" y="309"/>
                </a:cxn>
                <a:cxn ang="0">
                  <a:pos x="14" y="324"/>
                </a:cxn>
                <a:cxn ang="0">
                  <a:pos x="10" y="370"/>
                </a:cxn>
                <a:cxn ang="0">
                  <a:pos x="10" y="435"/>
                </a:cxn>
                <a:cxn ang="0">
                  <a:pos x="12" y="519"/>
                </a:cxn>
                <a:cxn ang="0">
                  <a:pos x="10" y="586"/>
                </a:cxn>
                <a:cxn ang="0">
                  <a:pos x="3" y="654"/>
                </a:cxn>
                <a:cxn ang="0">
                  <a:pos x="1" y="706"/>
                </a:cxn>
                <a:cxn ang="0">
                  <a:pos x="0" y="747"/>
                </a:cxn>
                <a:cxn ang="0">
                  <a:pos x="9" y="846"/>
                </a:cxn>
                <a:cxn ang="0">
                  <a:pos x="59" y="997"/>
                </a:cxn>
                <a:cxn ang="0">
                  <a:pos x="99" y="1078"/>
                </a:cxn>
                <a:cxn ang="0">
                  <a:pos x="127" y="1119"/>
                </a:cxn>
                <a:cxn ang="0">
                  <a:pos x="137" y="1130"/>
                </a:cxn>
                <a:cxn ang="0">
                  <a:pos x="163" y="1160"/>
                </a:cxn>
                <a:cxn ang="0">
                  <a:pos x="192" y="1191"/>
                </a:cxn>
                <a:cxn ang="0">
                  <a:pos x="230" y="1234"/>
                </a:cxn>
                <a:cxn ang="0">
                  <a:pos x="254" y="1277"/>
                </a:cxn>
                <a:cxn ang="0">
                  <a:pos x="270" y="1311"/>
                </a:cxn>
                <a:cxn ang="0">
                  <a:pos x="295" y="1378"/>
                </a:cxn>
                <a:cxn ang="0">
                  <a:pos x="344" y="1453"/>
                </a:cxn>
                <a:cxn ang="0">
                  <a:pos x="417" y="1485"/>
                </a:cxn>
                <a:cxn ang="0">
                  <a:pos x="471" y="1451"/>
                </a:cxn>
                <a:cxn ang="0">
                  <a:pos x="524" y="1392"/>
                </a:cxn>
                <a:cxn ang="0">
                  <a:pos x="542" y="1313"/>
                </a:cxn>
                <a:cxn ang="0">
                  <a:pos x="542" y="1229"/>
                </a:cxn>
              </a:cxnLst>
              <a:rect l="0" t="0" r="r" b="b"/>
              <a:pathLst>
                <a:path w="549" h="1486">
                  <a:moveTo>
                    <a:pt x="386" y="42"/>
                  </a:moveTo>
                  <a:lnTo>
                    <a:pt x="390" y="78"/>
                  </a:lnTo>
                  <a:lnTo>
                    <a:pt x="397" y="99"/>
                  </a:lnTo>
                  <a:lnTo>
                    <a:pt x="397" y="99"/>
                  </a:lnTo>
                  <a:lnTo>
                    <a:pt x="408" y="128"/>
                  </a:lnTo>
                  <a:lnTo>
                    <a:pt x="411" y="139"/>
                  </a:lnTo>
                  <a:lnTo>
                    <a:pt x="415" y="155"/>
                  </a:lnTo>
                  <a:lnTo>
                    <a:pt x="417" y="155"/>
                  </a:lnTo>
                  <a:lnTo>
                    <a:pt x="419" y="167"/>
                  </a:lnTo>
                  <a:lnTo>
                    <a:pt x="419" y="167"/>
                  </a:lnTo>
                  <a:lnTo>
                    <a:pt x="420" y="187"/>
                  </a:lnTo>
                  <a:lnTo>
                    <a:pt x="417" y="205"/>
                  </a:lnTo>
                  <a:lnTo>
                    <a:pt x="401" y="203"/>
                  </a:lnTo>
                  <a:lnTo>
                    <a:pt x="382" y="180"/>
                  </a:lnTo>
                  <a:lnTo>
                    <a:pt x="371" y="160"/>
                  </a:lnTo>
                  <a:lnTo>
                    <a:pt x="333" y="106"/>
                  </a:lnTo>
                  <a:lnTo>
                    <a:pt x="322" y="92"/>
                  </a:lnTo>
                  <a:lnTo>
                    <a:pt x="293" y="56"/>
                  </a:lnTo>
                  <a:lnTo>
                    <a:pt x="270" y="31"/>
                  </a:lnTo>
                  <a:lnTo>
                    <a:pt x="239" y="13"/>
                  </a:lnTo>
                  <a:lnTo>
                    <a:pt x="228" y="6"/>
                  </a:lnTo>
                  <a:lnTo>
                    <a:pt x="208" y="0"/>
                  </a:lnTo>
                  <a:lnTo>
                    <a:pt x="186" y="0"/>
                  </a:lnTo>
                  <a:lnTo>
                    <a:pt x="125" y="18"/>
                  </a:lnTo>
                  <a:lnTo>
                    <a:pt x="108" y="27"/>
                  </a:lnTo>
                  <a:lnTo>
                    <a:pt x="85" y="49"/>
                  </a:lnTo>
                  <a:lnTo>
                    <a:pt x="72" y="69"/>
                  </a:lnTo>
                  <a:lnTo>
                    <a:pt x="63" y="90"/>
                  </a:lnTo>
                  <a:lnTo>
                    <a:pt x="63" y="90"/>
                  </a:lnTo>
                  <a:lnTo>
                    <a:pt x="59" y="99"/>
                  </a:lnTo>
                  <a:lnTo>
                    <a:pt x="56" y="115"/>
                  </a:lnTo>
                  <a:lnTo>
                    <a:pt x="47" y="155"/>
                  </a:lnTo>
                  <a:lnTo>
                    <a:pt x="41" y="189"/>
                  </a:lnTo>
                  <a:lnTo>
                    <a:pt x="36" y="223"/>
                  </a:lnTo>
                  <a:lnTo>
                    <a:pt x="29" y="248"/>
                  </a:lnTo>
                  <a:lnTo>
                    <a:pt x="23" y="273"/>
                  </a:lnTo>
                  <a:lnTo>
                    <a:pt x="21" y="286"/>
                  </a:lnTo>
                  <a:lnTo>
                    <a:pt x="16" y="309"/>
                  </a:lnTo>
                  <a:lnTo>
                    <a:pt x="14" y="324"/>
                  </a:lnTo>
                  <a:lnTo>
                    <a:pt x="14" y="324"/>
                  </a:lnTo>
                  <a:lnTo>
                    <a:pt x="12" y="343"/>
                  </a:lnTo>
                  <a:lnTo>
                    <a:pt x="10" y="370"/>
                  </a:lnTo>
                  <a:lnTo>
                    <a:pt x="9" y="415"/>
                  </a:lnTo>
                  <a:lnTo>
                    <a:pt x="10" y="435"/>
                  </a:lnTo>
                  <a:lnTo>
                    <a:pt x="12" y="462"/>
                  </a:lnTo>
                  <a:lnTo>
                    <a:pt x="12" y="519"/>
                  </a:lnTo>
                  <a:lnTo>
                    <a:pt x="14" y="550"/>
                  </a:lnTo>
                  <a:lnTo>
                    <a:pt x="10" y="586"/>
                  </a:lnTo>
                  <a:lnTo>
                    <a:pt x="9" y="620"/>
                  </a:lnTo>
                  <a:lnTo>
                    <a:pt x="3" y="654"/>
                  </a:lnTo>
                  <a:lnTo>
                    <a:pt x="0" y="683"/>
                  </a:lnTo>
                  <a:lnTo>
                    <a:pt x="1" y="706"/>
                  </a:lnTo>
                  <a:lnTo>
                    <a:pt x="1" y="728"/>
                  </a:lnTo>
                  <a:lnTo>
                    <a:pt x="0" y="747"/>
                  </a:lnTo>
                  <a:lnTo>
                    <a:pt x="0" y="771"/>
                  </a:lnTo>
                  <a:lnTo>
                    <a:pt x="9" y="846"/>
                  </a:lnTo>
                  <a:lnTo>
                    <a:pt x="41" y="945"/>
                  </a:lnTo>
                  <a:lnTo>
                    <a:pt x="59" y="997"/>
                  </a:lnTo>
                  <a:lnTo>
                    <a:pt x="81" y="1040"/>
                  </a:lnTo>
                  <a:lnTo>
                    <a:pt x="99" y="1078"/>
                  </a:lnTo>
                  <a:lnTo>
                    <a:pt x="119" y="1110"/>
                  </a:lnTo>
                  <a:lnTo>
                    <a:pt x="127" y="1119"/>
                  </a:lnTo>
                  <a:lnTo>
                    <a:pt x="127" y="1119"/>
                  </a:lnTo>
                  <a:lnTo>
                    <a:pt x="137" y="1130"/>
                  </a:lnTo>
                  <a:lnTo>
                    <a:pt x="154" y="1146"/>
                  </a:lnTo>
                  <a:lnTo>
                    <a:pt x="163" y="1160"/>
                  </a:lnTo>
                  <a:lnTo>
                    <a:pt x="172" y="1169"/>
                  </a:lnTo>
                  <a:lnTo>
                    <a:pt x="192" y="1191"/>
                  </a:lnTo>
                  <a:lnTo>
                    <a:pt x="219" y="1218"/>
                  </a:lnTo>
                  <a:lnTo>
                    <a:pt x="230" y="1234"/>
                  </a:lnTo>
                  <a:lnTo>
                    <a:pt x="250" y="1266"/>
                  </a:lnTo>
                  <a:lnTo>
                    <a:pt x="254" y="1277"/>
                  </a:lnTo>
                  <a:lnTo>
                    <a:pt x="261" y="1288"/>
                  </a:lnTo>
                  <a:lnTo>
                    <a:pt x="270" y="1311"/>
                  </a:lnTo>
                  <a:lnTo>
                    <a:pt x="288" y="1347"/>
                  </a:lnTo>
                  <a:lnTo>
                    <a:pt x="295" y="1378"/>
                  </a:lnTo>
                  <a:lnTo>
                    <a:pt x="319" y="1419"/>
                  </a:lnTo>
                  <a:lnTo>
                    <a:pt x="344" y="1453"/>
                  </a:lnTo>
                  <a:lnTo>
                    <a:pt x="382" y="1478"/>
                  </a:lnTo>
                  <a:lnTo>
                    <a:pt x="417" y="1485"/>
                  </a:lnTo>
                  <a:lnTo>
                    <a:pt x="442" y="1475"/>
                  </a:lnTo>
                  <a:lnTo>
                    <a:pt x="471" y="1451"/>
                  </a:lnTo>
                  <a:lnTo>
                    <a:pt x="506" y="1421"/>
                  </a:lnTo>
                  <a:lnTo>
                    <a:pt x="524" y="1392"/>
                  </a:lnTo>
                  <a:lnTo>
                    <a:pt x="535" y="1345"/>
                  </a:lnTo>
                  <a:lnTo>
                    <a:pt x="542" y="1313"/>
                  </a:lnTo>
                  <a:lnTo>
                    <a:pt x="548" y="1268"/>
                  </a:lnTo>
                  <a:lnTo>
                    <a:pt x="542" y="1229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219ACE61-CE3B-2F4B-9A16-0D8BEF07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088" y="3057526"/>
              <a:ext cx="461962" cy="1006475"/>
            </a:xfrm>
            <a:custGeom>
              <a:avLst/>
              <a:gdLst/>
              <a:ahLst/>
              <a:cxnLst>
                <a:cxn ang="0">
                  <a:pos x="186" y="170"/>
                </a:cxn>
                <a:cxn ang="0">
                  <a:pos x="175" y="149"/>
                </a:cxn>
                <a:cxn ang="0">
                  <a:pos x="167" y="129"/>
                </a:cxn>
                <a:cxn ang="0">
                  <a:pos x="158" y="106"/>
                </a:cxn>
                <a:cxn ang="0">
                  <a:pos x="153" y="95"/>
                </a:cxn>
                <a:cxn ang="0">
                  <a:pos x="151" y="83"/>
                </a:cxn>
                <a:cxn ang="0">
                  <a:pos x="151" y="83"/>
                </a:cxn>
                <a:cxn ang="0">
                  <a:pos x="139" y="61"/>
                </a:cxn>
                <a:cxn ang="0">
                  <a:pos x="126" y="38"/>
                </a:cxn>
                <a:cxn ang="0">
                  <a:pos x="102" y="11"/>
                </a:cxn>
                <a:cxn ang="0">
                  <a:pos x="75" y="0"/>
                </a:cxn>
                <a:cxn ang="0">
                  <a:pos x="61" y="6"/>
                </a:cxn>
                <a:cxn ang="0">
                  <a:pos x="45" y="18"/>
                </a:cxn>
                <a:cxn ang="0">
                  <a:pos x="45" y="18"/>
                </a:cxn>
                <a:cxn ang="0">
                  <a:pos x="43" y="22"/>
                </a:cxn>
                <a:cxn ang="0">
                  <a:pos x="36" y="31"/>
                </a:cxn>
                <a:cxn ang="0">
                  <a:pos x="30" y="45"/>
                </a:cxn>
                <a:cxn ang="0">
                  <a:pos x="30" y="45"/>
                </a:cxn>
                <a:cxn ang="0">
                  <a:pos x="25" y="54"/>
                </a:cxn>
                <a:cxn ang="0">
                  <a:pos x="18" y="81"/>
                </a:cxn>
                <a:cxn ang="0">
                  <a:pos x="10" y="111"/>
                </a:cxn>
                <a:cxn ang="0">
                  <a:pos x="7" y="127"/>
                </a:cxn>
                <a:cxn ang="0">
                  <a:pos x="7" y="131"/>
                </a:cxn>
                <a:cxn ang="0">
                  <a:pos x="5" y="131"/>
                </a:cxn>
                <a:cxn ang="0">
                  <a:pos x="0" y="213"/>
                </a:cxn>
                <a:cxn ang="0">
                  <a:pos x="1" y="233"/>
                </a:cxn>
                <a:cxn ang="0">
                  <a:pos x="1" y="233"/>
                </a:cxn>
                <a:cxn ang="0">
                  <a:pos x="0" y="267"/>
                </a:cxn>
                <a:cxn ang="0">
                  <a:pos x="1" y="306"/>
                </a:cxn>
                <a:cxn ang="0">
                  <a:pos x="5" y="347"/>
                </a:cxn>
                <a:cxn ang="0">
                  <a:pos x="5" y="365"/>
                </a:cxn>
                <a:cxn ang="0">
                  <a:pos x="5" y="396"/>
                </a:cxn>
                <a:cxn ang="0">
                  <a:pos x="7" y="406"/>
                </a:cxn>
                <a:cxn ang="0">
                  <a:pos x="7" y="406"/>
                </a:cxn>
              </a:cxnLst>
              <a:rect l="0" t="0" r="r" b="b"/>
              <a:pathLst>
                <a:path w="187" h="407">
                  <a:moveTo>
                    <a:pt x="186" y="170"/>
                  </a:moveTo>
                  <a:lnTo>
                    <a:pt x="175" y="149"/>
                  </a:lnTo>
                  <a:lnTo>
                    <a:pt x="167" y="129"/>
                  </a:lnTo>
                  <a:lnTo>
                    <a:pt x="158" y="106"/>
                  </a:lnTo>
                  <a:lnTo>
                    <a:pt x="153" y="95"/>
                  </a:lnTo>
                  <a:lnTo>
                    <a:pt x="151" y="83"/>
                  </a:lnTo>
                  <a:lnTo>
                    <a:pt x="151" y="83"/>
                  </a:lnTo>
                  <a:lnTo>
                    <a:pt x="139" y="61"/>
                  </a:lnTo>
                  <a:lnTo>
                    <a:pt x="126" y="38"/>
                  </a:lnTo>
                  <a:lnTo>
                    <a:pt x="102" y="11"/>
                  </a:lnTo>
                  <a:lnTo>
                    <a:pt x="75" y="0"/>
                  </a:lnTo>
                  <a:lnTo>
                    <a:pt x="61" y="6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3" y="22"/>
                  </a:lnTo>
                  <a:lnTo>
                    <a:pt x="36" y="31"/>
                  </a:lnTo>
                  <a:lnTo>
                    <a:pt x="30" y="45"/>
                  </a:lnTo>
                  <a:lnTo>
                    <a:pt x="30" y="45"/>
                  </a:lnTo>
                  <a:lnTo>
                    <a:pt x="25" y="54"/>
                  </a:lnTo>
                  <a:lnTo>
                    <a:pt x="18" y="81"/>
                  </a:lnTo>
                  <a:lnTo>
                    <a:pt x="10" y="111"/>
                  </a:lnTo>
                  <a:lnTo>
                    <a:pt x="7" y="127"/>
                  </a:lnTo>
                  <a:lnTo>
                    <a:pt x="7" y="131"/>
                  </a:lnTo>
                  <a:lnTo>
                    <a:pt x="5" y="131"/>
                  </a:lnTo>
                  <a:lnTo>
                    <a:pt x="0" y="213"/>
                  </a:lnTo>
                  <a:lnTo>
                    <a:pt x="1" y="233"/>
                  </a:lnTo>
                  <a:lnTo>
                    <a:pt x="1" y="233"/>
                  </a:lnTo>
                  <a:lnTo>
                    <a:pt x="0" y="267"/>
                  </a:lnTo>
                  <a:lnTo>
                    <a:pt x="1" y="306"/>
                  </a:lnTo>
                  <a:lnTo>
                    <a:pt x="5" y="347"/>
                  </a:lnTo>
                  <a:lnTo>
                    <a:pt x="5" y="365"/>
                  </a:lnTo>
                  <a:lnTo>
                    <a:pt x="5" y="396"/>
                  </a:lnTo>
                  <a:lnTo>
                    <a:pt x="7" y="406"/>
                  </a:lnTo>
                  <a:lnTo>
                    <a:pt x="7" y="406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95EEA5F-F03C-DC4A-81C0-70B6950B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4776789"/>
              <a:ext cx="1497012" cy="1565275"/>
            </a:xfrm>
            <a:custGeom>
              <a:avLst/>
              <a:gdLst/>
              <a:ahLst/>
              <a:cxnLst>
                <a:cxn ang="0">
                  <a:pos x="197" y="632"/>
                </a:cxn>
                <a:cxn ang="0">
                  <a:pos x="202" y="621"/>
                </a:cxn>
                <a:cxn ang="0">
                  <a:pos x="201" y="607"/>
                </a:cxn>
                <a:cxn ang="0">
                  <a:pos x="201" y="598"/>
                </a:cxn>
                <a:cxn ang="0">
                  <a:pos x="201" y="598"/>
                </a:cxn>
                <a:cxn ang="0">
                  <a:pos x="177" y="478"/>
                </a:cxn>
                <a:cxn ang="0">
                  <a:pos x="173" y="455"/>
                </a:cxn>
                <a:cxn ang="0">
                  <a:pos x="173" y="455"/>
                </a:cxn>
                <a:cxn ang="0">
                  <a:pos x="169" y="442"/>
                </a:cxn>
                <a:cxn ang="0">
                  <a:pos x="165" y="417"/>
                </a:cxn>
                <a:cxn ang="0">
                  <a:pos x="158" y="407"/>
                </a:cxn>
                <a:cxn ang="0">
                  <a:pos x="158" y="407"/>
                </a:cxn>
                <a:cxn ang="0">
                  <a:pos x="142" y="403"/>
                </a:cxn>
                <a:cxn ang="0">
                  <a:pos x="142" y="413"/>
                </a:cxn>
                <a:cxn ang="0">
                  <a:pos x="142" y="424"/>
                </a:cxn>
                <a:cxn ang="0">
                  <a:pos x="142" y="424"/>
                </a:cxn>
                <a:cxn ang="0">
                  <a:pos x="142" y="432"/>
                </a:cxn>
                <a:cxn ang="0">
                  <a:pos x="140" y="432"/>
                </a:cxn>
                <a:cxn ang="0">
                  <a:pos x="140" y="442"/>
                </a:cxn>
                <a:cxn ang="0">
                  <a:pos x="132" y="457"/>
                </a:cxn>
                <a:cxn ang="0">
                  <a:pos x="115" y="471"/>
                </a:cxn>
                <a:cxn ang="0">
                  <a:pos x="76" y="476"/>
                </a:cxn>
                <a:cxn ang="0">
                  <a:pos x="68" y="471"/>
                </a:cxn>
                <a:cxn ang="0">
                  <a:pos x="68" y="471"/>
                </a:cxn>
                <a:cxn ang="0">
                  <a:pos x="68" y="471"/>
                </a:cxn>
                <a:cxn ang="0">
                  <a:pos x="68" y="471"/>
                </a:cxn>
                <a:cxn ang="0">
                  <a:pos x="62" y="467"/>
                </a:cxn>
                <a:cxn ang="0">
                  <a:pos x="62" y="467"/>
                </a:cxn>
                <a:cxn ang="0">
                  <a:pos x="56" y="463"/>
                </a:cxn>
                <a:cxn ang="0">
                  <a:pos x="35" y="436"/>
                </a:cxn>
                <a:cxn ang="0">
                  <a:pos x="27" y="415"/>
                </a:cxn>
                <a:cxn ang="0">
                  <a:pos x="25" y="378"/>
                </a:cxn>
                <a:cxn ang="0">
                  <a:pos x="33" y="351"/>
                </a:cxn>
                <a:cxn ang="0">
                  <a:pos x="39" y="313"/>
                </a:cxn>
                <a:cxn ang="0">
                  <a:pos x="39" y="303"/>
                </a:cxn>
                <a:cxn ang="0">
                  <a:pos x="39" y="303"/>
                </a:cxn>
                <a:cxn ang="0">
                  <a:pos x="39" y="291"/>
                </a:cxn>
                <a:cxn ang="0">
                  <a:pos x="31" y="253"/>
                </a:cxn>
                <a:cxn ang="0">
                  <a:pos x="31" y="253"/>
                </a:cxn>
                <a:cxn ang="0">
                  <a:pos x="31" y="251"/>
                </a:cxn>
                <a:cxn ang="0">
                  <a:pos x="9" y="201"/>
                </a:cxn>
                <a:cxn ang="0">
                  <a:pos x="1" y="168"/>
                </a:cxn>
                <a:cxn ang="0">
                  <a:pos x="0" y="130"/>
                </a:cxn>
                <a:cxn ang="0">
                  <a:pos x="9" y="110"/>
                </a:cxn>
                <a:cxn ang="0">
                  <a:pos x="23" y="99"/>
                </a:cxn>
                <a:cxn ang="0">
                  <a:pos x="68" y="89"/>
                </a:cxn>
                <a:cxn ang="0">
                  <a:pos x="105" y="97"/>
                </a:cxn>
                <a:cxn ang="0">
                  <a:pos x="124" y="103"/>
                </a:cxn>
                <a:cxn ang="0">
                  <a:pos x="124" y="103"/>
                </a:cxn>
                <a:cxn ang="0">
                  <a:pos x="124" y="106"/>
                </a:cxn>
                <a:cxn ang="0">
                  <a:pos x="191" y="97"/>
                </a:cxn>
                <a:cxn ang="0">
                  <a:pos x="234" y="89"/>
                </a:cxn>
                <a:cxn ang="0">
                  <a:pos x="267" y="76"/>
                </a:cxn>
                <a:cxn ang="0">
                  <a:pos x="298" y="70"/>
                </a:cxn>
                <a:cxn ang="0">
                  <a:pos x="345" y="45"/>
                </a:cxn>
                <a:cxn ang="0">
                  <a:pos x="396" y="12"/>
                </a:cxn>
                <a:cxn ang="0">
                  <a:pos x="443" y="0"/>
                </a:cxn>
                <a:cxn ang="0">
                  <a:pos x="536" y="4"/>
                </a:cxn>
                <a:cxn ang="0">
                  <a:pos x="605" y="14"/>
                </a:cxn>
              </a:cxnLst>
              <a:rect l="0" t="0" r="r" b="b"/>
              <a:pathLst>
                <a:path w="606" h="633">
                  <a:moveTo>
                    <a:pt x="197" y="632"/>
                  </a:moveTo>
                  <a:lnTo>
                    <a:pt x="202" y="621"/>
                  </a:lnTo>
                  <a:lnTo>
                    <a:pt x="201" y="607"/>
                  </a:lnTo>
                  <a:lnTo>
                    <a:pt x="201" y="598"/>
                  </a:lnTo>
                  <a:lnTo>
                    <a:pt x="201" y="598"/>
                  </a:lnTo>
                  <a:lnTo>
                    <a:pt x="177" y="478"/>
                  </a:lnTo>
                  <a:lnTo>
                    <a:pt x="173" y="455"/>
                  </a:lnTo>
                  <a:lnTo>
                    <a:pt x="173" y="455"/>
                  </a:lnTo>
                  <a:lnTo>
                    <a:pt x="169" y="442"/>
                  </a:lnTo>
                  <a:lnTo>
                    <a:pt x="165" y="417"/>
                  </a:lnTo>
                  <a:lnTo>
                    <a:pt x="158" y="407"/>
                  </a:lnTo>
                  <a:lnTo>
                    <a:pt x="158" y="407"/>
                  </a:lnTo>
                  <a:lnTo>
                    <a:pt x="142" y="403"/>
                  </a:lnTo>
                  <a:lnTo>
                    <a:pt x="142" y="413"/>
                  </a:lnTo>
                  <a:lnTo>
                    <a:pt x="142" y="424"/>
                  </a:lnTo>
                  <a:lnTo>
                    <a:pt x="142" y="424"/>
                  </a:lnTo>
                  <a:lnTo>
                    <a:pt x="142" y="432"/>
                  </a:lnTo>
                  <a:lnTo>
                    <a:pt x="140" y="432"/>
                  </a:lnTo>
                  <a:lnTo>
                    <a:pt x="140" y="442"/>
                  </a:lnTo>
                  <a:lnTo>
                    <a:pt x="132" y="457"/>
                  </a:lnTo>
                  <a:lnTo>
                    <a:pt x="115" y="471"/>
                  </a:lnTo>
                  <a:lnTo>
                    <a:pt x="76" y="476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68" y="471"/>
                  </a:lnTo>
                  <a:lnTo>
                    <a:pt x="62" y="467"/>
                  </a:lnTo>
                  <a:lnTo>
                    <a:pt x="62" y="467"/>
                  </a:lnTo>
                  <a:lnTo>
                    <a:pt x="56" y="463"/>
                  </a:lnTo>
                  <a:lnTo>
                    <a:pt x="35" y="436"/>
                  </a:lnTo>
                  <a:lnTo>
                    <a:pt x="27" y="415"/>
                  </a:lnTo>
                  <a:lnTo>
                    <a:pt x="25" y="378"/>
                  </a:lnTo>
                  <a:lnTo>
                    <a:pt x="33" y="351"/>
                  </a:lnTo>
                  <a:lnTo>
                    <a:pt x="39" y="313"/>
                  </a:lnTo>
                  <a:lnTo>
                    <a:pt x="39" y="303"/>
                  </a:lnTo>
                  <a:lnTo>
                    <a:pt x="39" y="303"/>
                  </a:lnTo>
                  <a:lnTo>
                    <a:pt x="39" y="291"/>
                  </a:lnTo>
                  <a:lnTo>
                    <a:pt x="31" y="253"/>
                  </a:lnTo>
                  <a:lnTo>
                    <a:pt x="31" y="253"/>
                  </a:lnTo>
                  <a:lnTo>
                    <a:pt x="31" y="251"/>
                  </a:lnTo>
                  <a:lnTo>
                    <a:pt x="9" y="201"/>
                  </a:lnTo>
                  <a:lnTo>
                    <a:pt x="1" y="168"/>
                  </a:lnTo>
                  <a:lnTo>
                    <a:pt x="0" y="130"/>
                  </a:lnTo>
                  <a:lnTo>
                    <a:pt x="9" y="110"/>
                  </a:lnTo>
                  <a:lnTo>
                    <a:pt x="23" y="99"/>
                  </a:lnTo>
                  <a:lnTo>
                    <a:pt x="68" y="89"/>
                  </a:lnTo>
                  <a:lnTo>
                    <a:pt x="105" y="97"/>
                  </a:lnTo>
                  <a:lnTo>
                    <a:pt x="124" y="103"/>
                  </a:lnTo>
                  <a:lnTo>
                    <a:pt x="124" y="103"/>
                  </a:lnTo>
                  <a:lnTo>
                    <a:pt x="124" y="106"/>
                  </a:lnTo>
                  <a:lnTo>
                    <a:pt x="191" y="97"/>
                  </a:lnTo>
                  <a:lnTo>
                    <a:pt x="234" y="89"/>
                  </a:lnTo>
                  <a:lnTo>
                    <a:pt x="267" y="76"/>
                  </a:lnTo>
                  <a:lnTo>
                    <a:pt x="298" y="70"/>
                  </a:lnTo>
                  <a:lnTo>
                    <a:pt x="345" y="45"/>
                  </a:lnTo>
                  <a:lnTo>
                    <a:pt x="396" y="12"/>
                  </a:lnTo>
                  <a:lnTo>
                    <a:pt x="443" y="0"/>
                  </a:lnTo>
                  <a:lnTo>
                    <a:pt x="536" y="4"/>
                  </a:lnTo>
                  <a:lnTo>
                    <a:pt x="605" y="1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99DD35E4-6368-3244-A133-A44D211E6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8000" y="3163888"/>
              <a:ext cx="1684338" cy="1592262"/>
            </a:xfrm>
            <a:custGeom>
              <a:avLst/>
              <a:gdLst/>
              <a:ahLst/>
              <a:cxnLst>
                <a:cxn ang="0">
                  <a:pos x="148" y="33"/>
                </a:cxn>
                <a:cxn ang="0">
                  <a:pos x="130" y="35"/>
                </a:cxn>
                <a:cxn ang="0">
                  <a:pos x="113" y="26"/>
                </a:cxn>
                <a:cxn ang="0">
                  <a:pos x="93" y="13"/>
                </a:cxn>
                <a:cxn ang="0">
                  <a:pos x="78" y="4"/>
                </a:cxn>
                <a:cxn ang="0">
                  <a:pos x="64" y="0"/>
                </a:cxn>
                <a:cxn ang="0">
                  <a:pos x="44" y="0"/>
                </a:cxn>
                <a:cxn ang="0">
                  <a:pos x="23" y="8"/>
                </a:cxn>
                <a:cxn ang="0">
                  <a:pos x="17" y="15"/>
                </a:cxn>
                <a:cxn ang="0">
                  <a:pos x="9" y="35"/>
                </a:cxn>
                <a:cxn ang="0">
                  <a:pos x="5" y="49"/>
                </a:cxn>
                <a:cxn ang="0">
                  <a:pos x="0" y="69"/>
                </a:cxn>
                <a:cxn ang="0">
                  <a:pos x="1" y="80"/>
                </a:cxn>
                <a:cxn ang="0">
                  <a:pos x="0" y="80"/>
                </a:cxn>
                <a:cxn ang="0">
                  <a:pos x="3" y="113"/>
                </a:cxn>
                <a:cxn ang="0">
                  <a:pos x="13" y="171"/>
                </a:cxn>
                <a:cxn ang="0">
                  <a:pos x="15" y="178"/>
                </a:cxn>
                <a:cxn ang="0">
                  <a:pos x="23" y="192"/>
                </a:cxn>
                <a:cxn ang="0">
                  <a:pos x="33" y="205"/>
                </a:cxn>
                <a:cxn ang="0">
                  <a:pos x="39" y="223"/>
                </a:cxn>
                <a:cxn ang="0">
                  <a:pos x="39" y="223"/>
                </a:cxn>
                <a:cxn ang="0">
                  <a:pos x="40" y="227"/>
                </a:cxn>
                <a:cxn ang="0">
                  <a:pos x="54" y="256"/>
                </a:cxn>
                <a:cxn ang="0">
                  <a:pos x="58" y="276"/>
                </a:cxn>
                <a:cxn ang="0">
                  <a:pos x="64" y="299"/>
                </a:cxn>
                <a:cxn ang="0">
                  <a:pos x="72" y="359"/>
                </a:cxn>
                <a:cxn ang="0">
                  <a:pos x="81" y="377"/>
                </a:cxn>
                <a:cxn ang="0">
                  <a:pos x="81" y="377"/>
                </a:cxn>
                <a:cxn ang="0">
                  <a:pos x="81" y="379"/>
                </a:cxn>
                <a:cxn ang="0">
                  <a:pos x="101" y="401"/>
                </a:cxn>
                <a:cxn ang="0">
                  <a:pos x="111" y="415"/>
                </a:cxn>
                <a:cxn ang="0">
                  <a:pos x="111" y="415"/>
                </a:cxn>
                <a:cxn ang="0">
                  <a:pos x="119" y="421"/>
                </a:cxn>
                <a:cxn ang="0">
                  <a:pos x="126" y="437"/>
                </a:cxn>
                <a:cxn ang="0">
                  <a:pos x="134" y="457"/>
                </a:cxn>
                <a:cxn ang="0">
                  <a:pos x="144" y="502"/>
                </a:cxn>
                <a:cxn ang="0">
                  <a:pos x="144" y="562"/>
                </a:cxn>
                <a:cxn ang="0">
                  <a:pos x="154" y="605"/>
                </a:cxn>
                <a:cxn ang="0">
                  <a:pos x="160" y="620"/>
                </a:cxn>
                <a:cxn ang="0">
                  <a:pos x="171" y="636"/>
                </a:cxn>
                <a:cxn ang="0">
                  <a:pos x="171" y="636"/>
                </a:cxn>
                <a:cxn ang="0">
                  <a:pos x="179" y="643"/>
                </a:cxn>
                <a:cxn ang="0">
                  <a:pos x="200" y="643"/>
                </a:cxn>
                <a:cxn ang="0">
                  <a:pos x="232" y="640"/>
                </a:cxn>
                <a:cxn ang="0">
                  <a:pos x="249" y="634"/>
                </a:cxn>
                <a:cxn ang="0">
                  <a:pos x="249" y="634"/>
                </a:cxn>
                <a:cxn ang="0">
                  <a:pos x="255" y="631"/>
                </a:cxn>
                <a:cxn ang="0">
                  <a:pos x="275" y="620"/>
                </a:cxn>
                <a:cxn ang="0">
                  <a:pos x="302" y="613"/>
                </a:cxn>
                <a:cxn ang="0">
                  <a:pos x="343" y="611"/>
                </a:cxn>
                <a:cxn ang="0">
                  <a:pos x="362" y="611"/>
                </a:cxn>
                <a:cxn ang="0">
                  <a:pos x="362" y="611"/>
                </a:cxn>
                <a:cxn ang="0">
                  <a:pos x="400" y="609"/>
                </a:cxn>
                <a:cxn ang="0">
                  <a:pos x="440" y="602"/>
                </a:cxn>
                <a:cxn ang="0">
                  <a:pos x="452" y="598"/>
                </a:cxn>
                <a:cxn ang="0">
                  <a:pos x="489" y="593"/>
                </a:cxn>
                <a:cxn ang="0">
                  <a:pos x="546" y="578"/>
                </a:cxn>
                <a:cxn ang="0">
                  <a:pos x="622" y="546"/>
                </a:cxn>
                <a:cxn ang="0">
                  <a:pos x="681" y="493"/>
                </a:cxn>
              </a:cxnLst>
              <a:rect l="0" t="0" r="r" b="b"/>
              <a:pathLst>
                <a:path w="682" h="644">
                  <a:moveTo>
                    <a:pt x="148" y="33"/>
                  </a:moveTo>
                  <a:lnTo>
                    <a:pt x="130" y="35"/>
                  </a:lnTo>
                  <a:lnTo>
                    <a:pt x="113" y="26"/>
                  </a:lnTo>
                  <a:lnTo>
                    <a:pt x="93" y="13"/>
                  </a:lnTo>
                  <a:lnTo>
                    <a:pt x="78" y="4"/>
                  </a:lnTo>
                  <a:lnTo>
                    <a:pt x="64" y="0"/>
                  </a:lnTo>
                  <a:lnTo>
                    <a:pt x="44" y="0"/>
                  </a:lnTo>
                  <a:lnTo>
                    <a:pt x="23" y="8"/>
                  </a:lnTo>
                  <a:lnTo>
                    <a:pt x="17" y="15"/>
                  </a:lnTo>
                  <a:lnTo>
                    <a:pt x="9" y="35"/>
                  </a:lnTo>
                  <a:lnTo>
                    <a:pt x="5" y="49"/>
                  </a:lnTo>
                  <a:lnTo>
                    <a:pt x="0" y="69"/>
                  </a:lnTo>
                  <a:lnTo>
                    <a:pt x="1" y="80"/>
                  </a:lnTo>
                  <a:lnTo>
                    <a:pt x="0" y="80"/>
                  </a:lnTo>
                  <a:lnTo>
                    <a:pt x="3" y="113"/>
                  </a:lnTo>
                  <a:lnTo>
                    <a:pt x="13" y="171"/>
                  </a:lnTo>
                  <a:lnTo>
                    <a:pt x="15" y="178"/>
                  </a:lnTo>
                  <a:lnTo>
                    <a:pt x="23" y="192"/>
                  </a:lnTo>
                  <a:lnTo>
                    <a:pt x="33" y="205"/>
                  </a:lnTo>
                  <a:lnTo>
                    <a:pt x="39" y="223"/>
                  </a:lnTo>
                  <a:lnTo>
                    <a:pt x="39" y="223"/>
                  </a:lnTo>
                  <a:lnTo>
                    <a:pt x="40" y="227"/>
                  </a:lnTo>
                  <a:lnTo>
                    <a:pt x="54" y="256"/>
                  </a:lnTo>
                  <a:lnTo>
                    <a:pt x="58" y="276"/>
                  </a:lnTo>
                  <a:lnTo>
                    <a:pt x="64" y="299"/>
                  </a:lnTo>
                  <a:lnTo>
                    <a:pt x="72" y="359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79"/>
                  </a:lnTo>
                  <a:lnTo>
                    <a:pt x="101" y="401"/>
                  </a:lnTo>
                  <a:lnTo>
                    <a:pt x="111" y="415"/>
                  </a:lnTo>
                  <a:lnTo>
                    <a:pt x="111" y="415"/>
                  </a:lnTo>
                  <a:lnTo>
                    <a:pt x="119" y="421"/>
                  </a:lnTo>
                  <a:lnTo>
                    <a:pt x="126" y="437"/>
                  </a:lnTo>
                  <a:lnTo>
                    <a:pt x="134" y="457"/>
                  </a:lnTo>
                  <a:lnTo>
                    <a:pt x="144" y="502"/>
                  </a:lnTo>
                  <a:lnTo>
                    <a:pt x="144" y="562"/>
                  </a:lnTo>
                  <a:lnTo>
                    <a:pt x="154" y="605"/>
                  </a:lnTo>
                  <a:lnTo>
                    <a:pt x="160" y="620"/>
                  </a:lnTo>
                  <a:lnTo>
                    <a:pt x="171" y="636"/>
                  </a:lnTo>
                  <a:lnTo>
                    <a:pt x="171" y="636"/>
                  </a:lnTo>
                  <a:lnTo>
                    <a:pt x="179" y="643"/>
                  </a:lnTo>
                  <a:lnTo>
                    <a:pt x="200" y="643"/>
                  </a:lnTo>
                  <a:lnTo>
                    <a:pt x="232" y="640"/>
                  </a:lnTo>
                  <a:lnTo>
                    <a:pt x="249" y="634"/>
                  </a:lnTo>
                  <a:lnTo>
                    <a:pt x="249" y="634"/>
                  </a:lnTo>
                  <a:lnTo>
                    <a:pt x="255" y="631"/>
                  </a:lnTo>
                  <a:lnTo>
                    <a:pt x="275" y="620"/>
                  </a:lnTo>
                  <a:lnTo>
                    <a:pt x="302" y="613"/>
                  </a:lnTo>
                  <a:lnTo>
                    <a:pt x="343" y="611"/>
                  </a:lnTo>
                  <a:lnTo>
                    <a:pt x="362" y="611"/>
                  </a:lnTo>
                  <a:lnTo>
                    <a:pt x="362" y="611"/>
                  </a:lnTo>
                  <a:lnTo>
                    <a:pt x="400" y="609"/>
                  </a:lnTo>
                  <a:lnTo>
                    <a:pt x="440" y="602"/>
                  </a:lnTo>
                  <a:lnTo>
                    <a:pt x="452" y="598"/>
                  </a:lnTo>
                  <a:lnTo>
                    <a:pt x="489" y="593"/>
                  </a:lnTo>
                  <a:lnTo>
                    <a:pt x="546" y="578"/>
                  </a:lnTo>
                  <a:lnTo>
                    <a:pt x="622" y="546"/>
                  </a:lnTo>
                  <a:lnTo>
                    <a:pt x="681" y="493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6B6939C0-DFD1-4F46-9A80-466D1E8AA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8101" y="3089275"/>
              <a:ext cx="296863" cy="1054100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15" y="101"/>
                </a:cxn>
                <a:cxn ang="0">
                  <a:pos x="106" y="164"/>
                </a:cxn>
                <a:cxn ang="0">
                  <a:pos x="89" y="225"/>
                </a:cxn>
                <a:cxn ang="0">
                  <a:pos x="71" y="281"/>
                </a:cxn>
                <a:cxn ang="0">
                  <a:pos x="51" y="333"/>
                </a:cxn>
                <a:cxn ang="0">
                  <a:pos x="38" y="359"/>
                </a:cxn>
                <a:cxn ang="0">
                  <a:pos x="20" y="395"/>
                </a:cxn>
                <a:cxn ang="0">
                  <a:pos x="0" y="425"/>
                </a:cxn>
              </a:cxnLst>
              <a:rect l="0" t="0" r="r" b="b"/>
              <a:pathLst>
                <a:path w="120" h="426">
                  <a:moveTo>
                    <a:pt x="119" y="0"/>
                  </a:moveTo>
                  <a:lnTo>
                    <a:pt x="115" y="101"/>
                  </a:lnTo>
                  <a:lnTo>
                    <a:pt x="106" y="164"/>
                  </a:lnTo>
                  <a:lnTo>
                    <a:pt x="89" y="225"/>
                  </a:lnTo>
                  <a:lnTo>
                    <a:pt x="71" y="281"/>
                  </a:lnTo>
                  <a:lnTo>
                    <a:pt x="51" y="333"/>
                  </a:lnTo>
                  <a:lnTo>
                    <a:pt x="38" y="359"/>
                  </a:lnTo>
                  <a:lnTo>
                    <a:pt x="20" y="395"/>
                  </a:lnTo>
                  <a:lnTo>
                    <a:pt x="0" y="425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  <p:sp>
          <p:nvSpPr>
            <p:cNvPr id="54" name="Line 46">
              <a:extLst>
                <a:ext uri="{FF2B5EF4-FFF2-40B4-BE49-F238E27FC236}">
                  <a16:creationId xmlns:a16="http://schemas.microsoft.com/office/drawing/2014/main" id="{36C91432-2C22-3D4B-957D-61EB9C2BA7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65789" y="4659313"/>
              <a:ext cx="369887" cy="47466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none" w="sm" len="sm"/>
              <a:tailEnd type="triangle" w="lg" len="lg"/>
            </a:ln>
            <a:effectLst/>
          </p:spPr>
          <p:txBody>
            <a:bodyPr/>
            <a:lstStyle/>
            <a:p>
              <a:endParaRPr lang="en-GB" dirty="0">
                <a:latin typeface="Gotham Narrow Book" pitchFamily="2" charset="0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245AC79-A71D-4743-98A7-6089FDE9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pic>
        <p:nvPicPr>
          <p:cNvPr id="56" name="Picture 7" descr="bma2k3">
            <a:extLst>
              <a:ext uri="{FF2B5EF4-FFF2-40B4-BE49-F238E27FC236}">
                <a16:creationId xmlns:a16="http://schemas.microsoft.com/office/drawing/2014/main" id="{22EC4D02-46F7-7D4F-9705-A25BD5190C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25" y="5842115"/>
            <a:ext cx="3094371" cy="946781"/>
          </a:xfrm>
          <a:prstGeom prst="rect">
            <a:avLst/>
          </a:prstGeom>
          <a:noFill/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3EE57C53-1EDB-264C-ABBB-C45B119E53F3}"/>
              </a:ext>
            </a:extLst>
          </p:cNvPr>
          <p:cNvGrpSpPr/>
          <p:nvPr/>
        </p:nvGrpSpPr>
        <p:grpSpPr>
          <a:xfrm>
            <a:off x="2519692" y="4523642"/>
            <a:ext cx="4541318" cy="1230136"/>
            <a:chOff x="2448378" y="4593049"/>
            <a:chExt cx="4541318" cy="1230136"/>
          </a:xfrm>
        </p:grpSpPr>
        <p:pic>
          <p:nvPicPr>
            <p:cNvPr id="58" name="Picture 8" descr="bma6k3">
              <a:extLst>
                <a:ext uri="{FF2B5EF4-FFF2-40B4-BE49-F238E27FC236}">
                  <a16:creationId xmlns:a16="http://schemas.microsoft.com/office/drawing/2014/main" id="{C5CF7BE9-5DFB-A241-8234-BAB1EF7C5EC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241" y="4593049"/>
              <a:ext cx="3094370" cy="950970"/>
            </a:xfrm>
            <a:prstGeom prst="rect">
              <a:avLst/>
            </a:prstGeom>
            <a:noFill/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F0240C-6133-9241-ACFC-5877D08C50A6}"/>
                </a:ext>
              </a:extLst>
            </p:cNvPr>
            <p:cNvSpPr txBox="1"/>
            <p:nvPr/>
          </p:nvSpPr>
          <p:spPr>
            <a:xfrm>
              <a:off x="5301667" y="5353523"/>
              <a:ext cx="1688029" cy="33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9D2235"/>
                  </a:solidFill>
                  <a:latin typeface="Gotham Narrow Book" pitchFamily="2" charset="0"/>
                  <a:cs typeface="Chronicle Text G1 Bold"/>
                </a:rPr>
                <a:t>Low Frequency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97A561-DB72-6A49-986C-EB815886BE6E}"/>
                </a:ext>
              </a:extLst>
            </p:cNvPr>
            <p:cNvSpPr txBox="1"/>
            <p:nvPr/>
          </p:nvSpPr>
          <p:spPr>
            <a:xfrm>
              <a:off x="2448378" y="5353523"/>
              <a:ext cx="1688029" cy="33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9D2235"/>
                  </a:solidFill>
                  <a:latin typeface="Gotham Narrow Book" pitchFamily="2" charset="0"/>
                  <a:cs typeface="Chronicle Text G1 Bold"/>
                </a:rPr>
                <a:t>High Frequency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4DD1B78-E728-4340-A801-A17DEC311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3618" y="5143593"/>
              <a:ext cx="0" cy="267587"/>
            </a:xfrm>
            <a:prstGeom prst="line">
              <a:avLst/>
            </a:prstGeom>
            <a:ln>
              <a:solidFill>
                <a:srgbClr val="9D2235"/>
              </a:solidFill>
              <a:head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E75CAF6-C556-E240-ACD3-C1CF15CD5E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1063" y="5130100"/>
              <a:ext cx="0" cy="267587"/>
            </a:xfrm>
            <a:prstGeom prst="line">
              <a:avLst/>
            </a:prstGeom>
            <a:ln>
              <a:solidFill>
                <a:srgbClr val="9D2235"/>
              </a:solidFill>
              <a:head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920327-6E5C-3A44-BCC3-1C0E0895E7AB}"/>
                </a:ext>
              </a:extLst>
            </p:cNvPr>
            <p:cNvSpPr txBox="1"/>
            <p:nvPr/>
          </p:nvSpPr>
          <p:spPr>
            <a:xfrm>
              <a:off x="3684223" y="5546186"/>
              <a:ext cx="1847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Gotham Narrow Book" pitchFamily="2" charset="0"/>
                </a:rPr>
                <a:t>Basilar membrane 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B07B0C1-A3ED-144C-BF5D-B68484F0681F}"/>
              </a:ext>
            </a:extLst>
          </p:cNvPr>
          <p:cNvSpPr txBox="1"/>
          <p:nvPr/>
        </p:nvSpPr>
        <p:spPr>
          <a:xfrm>
            <a:off x="10358821" y="6604340"/>
            <a:ext cx="1493109" cy="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25" dirty="0">
                <a:solidFill>
                  <a:srgbClr val="9D2235"/>
                </a:solidFill>
                <a:latin typeface="Gotham Narrow Bold"/>
                <a:cs typeface="Gotham Narrow Bold"/>
              </a:rPr>
              <a:t>PAGE </a:t>
            </a:r>
            <a:fld id="{0E6898BB-4188-B84E-BD90-47834BDDD16F}" type="slidenum">
              <a:rPr lang="en-US" sz="525">
                <a:solidFill>
                  <a:srgbClr val="9D2235"/>
                </a:solidFill>
                <a:latin typeface="Gotham Narrow Bold"/>
                <a:cs typeface="Gotham Narrow Bold"/>
              </a:rPr>
              <a:t>7</a:t>
            </a:fld>
            <a:endParaRPr lang="en-US" sz="525" dirty="0">
              <a:solidFill>
                <a:srgbClr val="9D2235"/>
              </a:solidFill>
              <a:latin typeface="Gotham Narrow Bold"/>
              <a:cs typeface="Gotham Narrow Bold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8B9D2-C26A-0D4B-86BD-5EF8EB7AF3FF}"/>
              </a:ext>
            </a:extLst>
          </p:cNvPr>
          <p:cNvGrpSpPr/>
          <p:nvPr/>
        </p:nvGrpSpPr>
        <p:grpSpPr>
          <a:xfrm>
            <a:off x="199686" y="2480893"/>
            <a:ext cx="7977787" cy="1915129"/>
            <a:chOff x="199686" y="2480893"/>
            <a:chExt cx="7977787" cy="191512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1F5674B-A132-644E-A560-DE69EE7D5840}"/>
                </a:ext>
              </a:extLst>
            </p:cNvPr>
            <p:cNvGrpSpPr/>
            <p:nvPr/>
          </p:nvGrpSpPr>
          <p:grpSpPr>
            <a:xfrm>
              <a:off x="199686" y="2480893"/>
              <a:ext cx="7977787" cy="1915129"/>
              <a:chOff x="189124" y="2315620"/>
              <a:chExt cx="7977787" cy="191512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E5F09CA-9EDC-9540-B203-2D0C5A2F0DDF}"/>
                  </a:ext>
                </a:extLst>
              </p:cNvPr>
              <p:cNvGrpSpPr/>
              <p:nvPr/>
            </p:nvGrpSpPr>
            <p:grpSpPr>
              <a:xfrm>
                <a:off x="189124" y="2338052"/>
                <a:ext cx="7977787" cy="1892697"/>
                <a:chOff x="-531513" y="2831725"/>
                <a:chExt cx="6160863" cy="1436191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6819E54-9261-524F-961D-F211C26AC390}"/>
                    </a:ext>
                  </a:extLst>
                </p:cNvPr>
                <p:cNvGrpSpPr/>
                <p:nvPr/>
              </p:nvGrpSpPr>
              <p:grpSpPr>
                <a:xfrm>
                  <a:off x="-531513" y="2831725"/>
                  <a:ext cx="6160863" cy="1348124"/>
                  <a:chOff x="-531513" y="2831725"/>
                  <a:chExt cx="6160863" cy="1348124"/>
                </a:xfrm>
              </p:grpSpPr>
              <p:pic>
                <p:nvPicPr>
                  <p:cNvPr id="74" name="Picture 4" descr="helmwr">
                    <a:extLst>
                      <a:ext uri="{FF2B5EF4-FFF2-40B4-BE49-F238E27FC236}">
                        <a16:creationId xmlns:a16="http://schemas.microsoft.com/office/drawing/2014/main" id="{9A36B60E-1F9F-CF48-9742-786FB533C1E5}"/>
                      </a:ext>
                    </a:extLst>
                  </p:cNvPr>
                  <p:cNvPicPr>
                    <a:picLocks noChangeAspect="1" noChangeArrowheads="1" noCrop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16586" y="3329090"/>
                    <a:ext cx="2106331" cy="850759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12EF4FD-FA45-2D40-8835-087EF2F247E2}"/>
                      </a:ext>
                    </a:extLst>
                  </p:cNvPr>
                  <p:cNvSpPr txBox="1"/>
                  <p:nvPr/>
                </p:nvSpPr>
                <p:spPr>
                  <a:xfrm>
                    <a:off x="2187741" y="2831725"/>
                    <a:ext cx="3441609" cy="256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latin typeface="Gotham Narrow Book" pitchFamily="2" charset="0"/>
                      </a:rPr>
                      <a:t>Uncoiled cochlea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F38251D0-D950-D94E-A795-0F644E68AD7C}"/>
                      </a:ext>
                    </a:extLst>
                  </p:cNvPr>
                  <p:cNvSpPr txBox="1"/>
                  <p:nvPr/>
                </p:nvSpPr>
                <p:spPr>
                  <a:xfrm>
                    <a:off x="-531513" y="3397095"/>
                    <a:ext cx="1360162" cy="77069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 defTabSz="914400">
                      <a:defRPr/>
                    </a:pPr>
                    <a:r>
                      <a:rPr lang="en-AU" sz="1200" dirty="0">
                        <a:solidFill>
                          <a:srgbClr val="9D2235"/>
                        </a:solidFill>
                        <a:latin typeface="Gotham Narrow Book" pitchFamily="2" charset="0"/>
                        <a:cs typeface="Chronicle Text G1 Bold"/>
                      </a:rPr>
                      <a:t>Position of maximum</a:t>
                    </a:r>
                    <a:r>
                      <a:rPr lang="zh-CN" altLang="en-US" sz="1200">
                        <a:solidFill>
                          <a:srgbClr val="9D2235"/>
                        </a:solidFill>
                        <a:latin typeface="Gotham Narrow Book" pitchFamily="2" charset="0"/>
                        <a:cs typeface="Chronicle Text G1 Bold"/>
                      </a:rPr>
                      <a:t> </a:t>
                    </a:r>
                    <a:r>
                      <a:rPr lang="en-AU" sz="1200" dirty="0">
                        <a:solidFill>
                          <a:srgbClr val="9D2235"/>
                        </a:solidFill>
                        <a:latin typeface="Gotham Narrow Book" pitchFamily="2" charset="0"/>
                        <a:cs typeface="Chronicle Text G1 Bold"/>
                      </a:rPr>
                      <a:t>displacement on the BM varies as a function of frequency content of the input sound</a:t>
                    </a:r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FE04189-4570-D54C-8E42-F13907C62982}"/>
                    </a:ext>
                  </a:extLst>
                </p:cNvPr>
                <p:cNvSpPr txBox="1"/>
                <p:nvPr/>
              </p:nvSpPr>
              <p:spPr>
                <a:xfrm>
                  <a:off x="853874" y="3201554"/>
                  <a:ext cx="907933" cy="1066360"/>
                </a:xfrm>
                <a:prstGeom prst="rect">
                  <a:avLst/>
                </a:prstGeom>
                <a:noFill/>
                <a:ln>
                  <a:solidFill>
                    <a:srgbClr val="9D223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>
                    <a:latin typeface="Gotham Narrow Book" pitchFamily="2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8823891-5C28-5645-949B-ADEFB523E3B4}"/>
                    </a:ext>
                  </a:extLst>
                </p:cNvPr>
                <p:cNvSpPr txBox="1"/>
                <p:nvPr/>
              </p:nvSpPr>
              <p:spPr>
                <a:xfrm>
                  <a:off x="1762359" y="3201555"/>
                  <a:ext cx="1939646" cy="1066361"/>
                </a:xfrm>
                <a:prstGeom prst="rect">
                  <a:avLst/>
                </a:prstGeom>
                <a:noFill/>
                <a:ln>
                  <a:solidFill>
                    <a:srgbClr val="9D2235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>
                    <a:latin typeface="Gotham Narrow Book" pitchFamily="2" charset="0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2EA12DE1-50C1-D640-84A4-606EDB9CB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576" y="2411455"/>
                <a:ext cx="0" cy="392566"/>
              </a:xfrm>
              <a:prstGeom prst="straightConnector1">
                <a:avLst/>
              </a:prstGeom>
              <a:ln w="0">
                <a:solidFill>
                  <a:srgbClr val="BE3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AF44C65C-C5E6-A348-9693-0E8FA45D222C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>
                <a:off x="3619748" y="2315620"/>
                <a:ext cx="181152" cy="468757"/>
              </a:xfrm>
              <a:prstGeom prst="straightConnector1">
                <a:avLst/>
              </a:prstGeom>
              <a:ln w="0">
                <a:solidFill>
                  <a:srgbClr val="BE371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9F6CF98-0CBA-9B4A-B108-FF4264CF9E50}"/>
                </a:ext>
              </a:extLst>
            </p:cNvPr>
            <p:cNvSpPr txBox="1"/>
            <p:nvPr/>
          </p:nvSpPr>
          <p:spPr>
            <a:xfrm>
              <a:off x="4259814" y="3083232"/>
              <a:ext cx="200498" cy="689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6CF18191-8B51-ED44-8FED-A5A1B0AFC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" y="4808145"/>
            <a:ext cx="2527300" cy="8001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8492042-B75C-5749-8883-7FAF1616493A}"/>
              </a:ext>
            </a:extLst>
          </p:cNvPr>
          <p:cNvSpPr txBox="1"/>
          <p:nvPr/>
        </p:nvSpPr>
        <p:spPr>
          <a:xfrm>
            <a:off x="9815460" y="6159090"/>
            <a:ext cx="18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otham Narrow Book" pitchFamily="2" charset="0"/>
              </a:rPr>
              <a:t>BM: Basilar membrane</a:t>
            </a:r>
          </a:p>
          <a:p>
            <a:r>
              <a:rPr lang="en-US" sz="1200" dirty="0">
                <a:latin typeface="Gotham Narrow Book" pitchFamily="2" charset="0"/>
              </a:rPr>
              <a:t>IHC: inner hair cell</a:t>
            </a:r>
          </a:p>
          <a:p>
            <a:r>
              <a:rPr lang="en-US" sz="1200" dirty="0">
                <a:latin typeface="Gotham Narrow Book" pitchFamily="2" charset="0"/>
              </a:rPr>
              <a:t>OHC: outer hair cell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2322BA4-28BB-2A41-89BD-A80258B915C2}"/>
              </a:ext>
            </a:extLst>
          </p:cNvPr>
          <p:cNvGrpSpPr/>
          <p:nvPr/>
        </p:nvGrpSpPr>
        <p:grpSpPr>
          <a:xfrm>
            <a:off x="6510274" y="2575348"/>
            <a:ext cx="4984398" cy="2134632"/>
            <a:chOff x="6510274" y="2575348"/>
            <a:chExt cx="4984398" cy="213463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61F08A5-EA50-3A40-8262-D5117154DAF3}"/>
                </a:ext>
              </a:extLst>
            </p:cNvPr>
            <p:cNvGrpSpPr/>
            <p:nvPr/>
          </p:nvGrpSpPr>
          <p:grpSpPr>
            <a:xfrm>
              <a:off x="6510274" y="2575348"/>
              <a:ext cx="4984398" cy="1707303"/>
              <a:chOff x="4121079" y="1291163"/>
              <a:chExt cx="4984398" cy="170730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6FA4714-E1E5-C240-96A5-207A27C4CD02}"/>
                  </a:ext>
                </a:extLst>
              </p:cNvPr>
              <p:cNvGrpSpPr/>
              <p:nvPr/>
            </p:nvGrpSpPr>
            <p:grpSpPr>
              <a:xfrm>
                <a:off x="4121079" y="1371955"/>
                <a:ext cx="3067154" cy="1626511"/>
                <a:chOff x="3450778" y="1116713"/>
                <a:chExt cx="4089538" cy="2168682"/>
              </a:xfrm>
            </p:grpSpPr>
            <p:pic>
              <p:nvPicPr>
                <p:cNvPr id="85" name="Picture 84" descr="A picture containing text, map&#10;&#10;Description automatically generated">
                  <a:extLst>
                    <a:ext uri="{FF2B5EF4-FFF2-40B4-BE49-F238E27FC236}">
                      <a16:creationId xmlns:a16="http://schemas.microsoft.com/office/drawing/2014/main" id="{20FBCAC2-B9C9-B54B-850B-90F82E7095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7354" r="1" b="6772"/>
                <a:stretch/>
              </p:blipFill>
              <p:spPr>
                <a:xfrm flipH="1">
                  <a:off x="3450778" y="1221863"/>
                  <a:ext cx="3443288" cy="1882541"/>
                </a:xfrm>
                <a:prstGeom prst="rect">
                  <a:avLst/>
                </a:prstGeom>
              </p:spPr>
            </p:pic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75869407-812D-B748-B217-DBEF5342071B}"/>
                    </a:ext>
                  </a:extLst>
                </p:cNvPr>
                <p:cNvSpPr txBox="1"/>
                <p:nvPr/>
              </p:nvSpPr>
              <p:spPr>
                <a:xfrm>
                  <a:off x="5760282" y="2885286"/>
                  <a:ext cx="1780034" cy="4001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latin typeface="Gotham Narrow Book" pitchFamily="2" charset="0"/>
                    </a:rPr>
                    <a:t>Auditory Nerve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D0E38988-5F44-B94E-8B29-5E50AA6ACE56}"/>
                    </a:ext>
                  </a:extLst>
                </p:cNvPr>
                <p:cNvSpPr txBox="1"/>
                <p:nvPr/>
              </p:nvSpPr>
              <p:spPr>
                <a:xfrm>
                  <a:off x="3450778" y="2736105"/>
                  <a:ext cx="2004874" cy="4001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>
                      <a:latin typeface="Gotham Narrow Book" pitchFamily="2" charset="0"/>
                    </a:rPr>
                    <a:t>Basilar Membrane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FCCB5AA-56CC-AB42-BDEB-4A28CEE76F07}"/>
                    </a:ext>
                  </a:extLst>
                </p:cNvPr>
                <p:cNvSpPr txBox="1"/>
                <p:nvPr/>
              </p:nvSpPr>
              <p:spPr>
                <a:xfrm>
                  <a:off x="5900152" y="1847105"/>
                  <a:ext cx="558800" cy="4001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1350" dirty="0">
                    <a:latin typeface="Gotham Narrow Book" pitchFamily="2" charset="0"/>
                  </a:endParaRP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0214CE8-A1B5-E841-A067-7F827E3918D2}"/>
                    </a:ext>
                  </a:extLst>
                </p:cNvPr>
                <p:cNvSpPr txBox="1"/>
                <p:nvPr/>
              </p:nvSpPr>
              <p:spPr>
                <a:xfrm>
                  <a:off x="5849771" y="1849865"/>
                  <a:ext cx="800699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latin typeface="Gotham Narrow Book" pitchFamily="2" charset="0"/>
                    </a:rPr>
                    <a:t>Inner</a:t>
                  </a:r>
                </a:p>
                <a:p>
                  <a:r>
                    <a:rPr lang="en-US" sz="900" dirty="0">
                      <a:latin typeface="Gotham Narrow Book" pitchFamily="2" charset="0"/>
                    </a:rPr>
                    <a:t>Hair cell</a:t>
                  </a:r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9298ADD-59B0-DF41-95DE-E1549D9F2FD8}"/>
                    </a:ext>
                  </a:extLst>
                </p:cNvPr>
                <p:cNvSpPr txBox="1"/>
                <p:nvPr/>
              </p:nvSpPr>
              <p:spPr>
                <a:xfrm>
                  <a:off x="3683509" y="1559473"/>
                  <a:ext cx="723611" cy="6771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latin typeface="Gotham Narrow Book" pitchFamily="2" charset="0"/>
                    </a:rPr>
                    <a:t>Outer </a:t>
                  </a:r>
                </a:p>
                <a:p>
                  <a:r>
                    <a:rPr lang="en-US" sz="900" dirty="0">
                      <a:latin typeface="Gotham Narrow Book" pitchFamily="2" charset="0"/>
                    </a:rPr>
                    <a:t>Hair cell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03CB5CD4-063B-BA4C-99A1-BDF3755F630A}"/>
                    </a:ext>
                  </a:extLst>
                </p:cNvPr>
                <p:cNvSpPr txBox="1"/>
                <p:nvPr/>
              </p:nvSpPr>
              <p:spPr>
                <a:xfrm>
                  <a:off x="3635901" y="1128698"/>
                  <a:ext cx="899081" cy="4924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900" dirty="0" err="1">
                      <a:latin typeface="Gotham Narrow Book" pitchFamily="2" charset="0"/>
                    </a:rPr>
                    <a:t>Sterocillia</a:t>
                  </a:r>
                  <a:endParaRPr lang="en-US" sz="900">
                    <a:latin typeface="Gotham Narrow Book" pitchFamily="2" charset="0"/>
                  </a:endParaRPr>
                </a:p>
                <a:p>
                  <a:pPr algn="r"/>
                  <a:r>
                    <a:rPr lang="en-US" sz="900">
                      <a:latin typeface="Gotham Narrow Book" pitchFamily="2" charset="0"/>
                    </a:rPr>
                    <a:t>bundle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BA01C0-06E1-D444-A783-E6BBC9F00846}"/>
                    </a:ext>
                  </a:extLst>
                </p:cNvPr>
                <p:cNvSpPr txBox="1"/>
                <p:nvPr/>
              </p:nvSpPr>
              <p:spPr>
                <a:xfrm>
                  <a:off x="6753541" y="1116713"/>
                  <a:ext cx="403911" cy="4001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sz="1350">
                    <a:latin typeface="Gotham Narrow Book" pitchFamily="2" charset="0"/>
                  </a:endParaRPr>
                </a:p>
              </p:txBody>
            </p:sp>
            <p:pic>
              <p:nvPicPr>
                <p:cNvPr id="93" name="Picture 92" descr="A picture containing text, map&#10;&#10;Description automatically generated">
                  <a:extLst>
                    <a:ext uri="{FF2B5EF4-FFF2-40B4-BE49-F238E27FC236}">
                      <a16:creationId xmlns:a16="http://schemas.microsoft.com/office/drawing/2014/main" id="{2CD86E35-8BDB-5C4B-B5CF-D431537B9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59093" t="21552" r="29878" b="73113"/>
                <a:stretch/>
              </p:blipFill>
              <p:spPr>
                <a:xfrm flipH="1">
                  <a:off x="5137742" y="1471837"/>
                  <a:ext cx="1283110" cy="180801"/>
                </a:xfrm>
                <a:prstGeom prst="rect">
                  <a:avLst/>
                </a:prstGeom>
              </p:spPr>
            </p:pic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25B9F58-1282-C34A-A759-25819F2E155C}"/>
                    </a:ext>
                  </a:extLst>
                </p:cNvPr>
                <p:cNvSpPr txBox="1"/>
                <p:nvPr/>
              </p:nvSpPr>
              <p:spPr>
                <a:xfrm>
                  <a:off x="5084678" y="1372114"/>
                  <a:ext cx="225471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en-US" sz="9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otham Narrow Book" pitchFamily="2" charset="0"/>
                      <a:cs typeface="Helvetica Neue"/>
                    </a:rPr>
                    <a:t>Tectorial membrane</a:t>
                  </a:r>
                </a:p>
                <a:p>
                  <a:endParaRPr lang="en-US" sz="900">
                    <a:latin typeface="Gotham Narrow Book" pitchFamily="2" charset="0"/>
                  </a:endParaRP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47139B-576F-9F45-BBBC-87B6BCF00955}"/>
                  </a:ext>
                </a:extLst>
              </p:cNvPr>
              <p:cNvSpPr txBox="1"/>
              <p:nvPr/>
            </p:nvSpPr>
            <p:spPr>
              <a:xfrm>
                <a:off x="6703051" y="2089601"/>
                <a:ext cx="2399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>
                    <a:solidFill>
                      <a:srgbClr val="9D2235"/>
                    </a:solidFill>
                    <a:latin typeface="Gotham Narrow Book" pitchFamily="2" charset="0"/>
                    <a:cs typeface="Chronicle Text G1 Bold"/>
                    <a:sym typeface="Symbol" pitchFamily="18" charset="2"/>
                  </a:rPr>
                  <a:t>IHCs - release neurotransmitter and stimulate the auditory nerve</a:t>
                </a:r>
                <a:endParaRPr lang="en-US" sz="1200">
                  <a:solidFill>
                    <a:srgbClr val="9D2235"/>
                  </a:solidFill>
                  <a:latin typeface="Gotham Narrow Book" pitchFamily="2" charset="0"/>
                  <a:cs typeface="Chronicle Text G1 Bold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B18C32-7C1A-7F4E-AB82-15965C894F2A}"/>
                  </a:ext>
                </a:extLst>
              </p:cNvPr>
              <p:cNvSpPr txBox="1"/>
              <p:nvPr/>
            </p:nvSpPr>
            <p:spPr>
              <a:xfrm>
                <a:off x="6705990" y="1291163"/>
                <a:ext cx="23994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>
                    <a:solidFill>
                      <a:srgbClr val="9D2235"/>
                    </a:solidFill>
                    <a:latin typeface="Gotham Narrow Book" pitchFamily="2" charset="0"/>
                    <a:cs typeface="Chronicle Text G1 Bold"/>
                    <a:sym typeface="Symbol" pitchFamily="18" charset="2"/>
                  </a:rPr>
                  <a:t>OHCs - actively amplify sound by changing their hair length under stimulation</a:t>
                </a:r>
                <a:endParaRPr lang="en-US" sz="1200">
                  <a:solidFill>
                    <a:srgbClr val="9D2235"/>
                  </a:solidFill>
                  <a:latin typeface="Gotham Narrow Book" pitchFamily="2" charset="0"/>
                  <a:cs typeface="Chronicle Text G1 Bold"/>
                </a:endParaRPr>
              </a:p>
            </p:txBody>
          </p:sp>
        </p:grpSp>
        <p:pic>
          <p:nvPicPr>
            <p:cNvPr id="81" name="Picture 80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29C2862-AAAC-F944-80ED-99CACA8B7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84" t="34346" r="16382" b="55367"/>
            <a:stretch/>
          </p:blipFill>
          <p:spPr>
            <a:xfrm>
              <a:off x="9186275" y="4482701"/>
              <a:ext cx="2211428" cy="227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710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DC65B76A-E72B-DF4A-BFA1-E58AB52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68" y="281803"/>
            <a:ext cx="1539017" cy="60205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722056-0AB6-06A5-53E8-60F93C5ADA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9" t="24444" r="30655" b="24445"/>
          <a:stretch/>
        </p:blipFill>
        <p:spPr>
          <a:xfrm>
            <a:off x="574162" y="1182479"/>
            <a:ext cx="7739743" cy="544147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D9D8DD1-5091-36DC-E0C3-3CCB94222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34043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Innervation of hair cells in cochlea </a:t>
            </a:r>
            <a:br>
              <a:rPr lang="en-US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</a:br>
            <a:endParaRPr lang="en-US">
              <a:solidFill>
                <a:srgbClr val="9D2235"/>
              </a:solidFill>
              <a:latin typeface="Gotham Narrow Boo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49125-234C-145C-D9F7-1B02CED97EBA}"/>
              </a:ext>
            </a:extLst>
          </p:cNvPr>
          <p:cNvSpPr txBox="1"/>
          <p:nvPr/>
        </p:nvSpPr>
        <p:spPr>
          <a:xfrm>
            <a:off x="8855411" y="3946301"/>
            <a:ext cx="296091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2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Innervations of the hair cells in humans. Approximately 95% of the afferents come from the inner hair cell, and they are bundled with the spiral afferents that innervate a range of outer hair cells about 0.6 mm basal-ward along the cochlea to form the auditory portion of the eighth cranial nerve. Most efferent fibres (about 80%) contact a range of outer hair cells and come from the contralateral medial superior olivary complex. The remaining 20% of the efferent fibres are from the ipsilateral lateral and medial superior olivary complex.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DCBCD-61EF-261B-F9EF-C83E2E6F7B9A}"/>
              </a:ext>
            </a:extLst>
          </p:cNvPr>
          <p:cNvSpPr txBox="1"/>
          <p:nvPr/>
        </p:nvSpPr>
        <p:spPr>
          <a:xfrm>
            <a:off x="0" y="5473005"/>
            <a:ext cx="296091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AU" sz="12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In rats, each inner hair cell is </a:t>
            </a:r>
            <a:r>
              <a:rPr lang="en-AU" sz="1200" dirty="0" err="1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synaptically</a:t>
            </a:r>
            <a:r>
              <a:rPr lang="en-AU" sz="1200" dirty="0">
                <a:solidFill>
                  <a:srgbClr val="9D2235"/>
                </a:solidFill>
                <a:latin typeface="Gotham Narrow Book" pitchFamily="2" charset="0"/>
                <a:cs typeface="Chronicle Text G1 Bold"/>
              </a:rPr>
              <a:t> connected to approximately 10-20 spiral ganglion neurons forming the radial afferents and approximately ten outer hair cells synapse with one spiral ganglion neuron forming the spiral afferents ascending to the cochlear nuclei </a:t>
            </a:r>
          </a:p>
        </p:txBody>
      </p:sp>
    </p:spTree>
    <p:extLst>
      <p:ext uri="{BB962C8B-B14F-4D97-AF65-F5344CB8AC3E}">
        <p14:creationId xmlns:p14="http://schemas.microsoft.com/office/powerpoint/2010/main" val="22367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ND0036 General_PowerPoint_Template_WIDE_redb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73" y="-89598"/>
            <a:ext cx="12499460" cy="7037196"/>
          </a:xfrm>
          <a:prstGeom prst="rect">
            <a:avLst/>
          </a:prstGeom>
        </p:spPr>
      </p:pic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3AE2106C-B70D-5448-ACDC-D2D9115CE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598" y="195306"/>
            <a:ext cx="11471796" cy="5077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Contents:</a:t>
            </a: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 sz="2000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  <a:t> </a:t>
            </a:r>
            <a:br>
              <a:rPr lang="en-AU">
                <a:solidFill>
                  <a:srgbClr val="9D2235"/>
                </a:solidFill>
                <a:latin typeface="Gotham Narrow Book" pitchFamily="2" charset="0"/>
                <a:ea typeface="+mn-ea"/>
                <a:cs typeface="Chronicle Text G1 Bold"/>
              </a:rPr>
            </a:br>
            <a:r>
              <a:rPr lang="en-AU">
                <a:solidFill>
                  <a:schemeClr val="bg1">
                    <a:lumMod val="95000"/>
                  </a:schemeClr>
                </a:solidFill>
                <a:latin typeface="Gotham Narrow Book" pitchFamily="2" charset="0"/>
                <a:ea typeface="+mn-ea"/>
                <a:cs typeface="Chronicle Text G1 Bold"/>
              </a:rPr>
              <a:t>Question and discussion time</a:t>
            </a:r>
            <a:endParaRPr sz="1400">
              <a:solidFill>
                <a:schemeClr val="bg1">
                  <a:lumMod val="95000"/>
                </a:schemeClr>
              </a:solidFill>
              <a:latin typeface="Gotham Narrow Book" pitchFamily="2" charset="0"/>
              <a:ea typeface="+mn-ea"/>
              <a:cs typeface="Chronicle Text G1 Bold"/>
            </a:endParaRPr>
          </a:p>
        </p:txBody>
      </p:sp>
    </p:spTree>
    <p:extLst>
      <p:ext uri="{BB962C8B-B14F-4D97-AF65-F5344CB8AC3E}">
        <p14:creationId xmlns:p14="http://schemas.microsoft.com/office/powerpoint/2010/main" val="103850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10"/>
    </mc:Choice>
    <mc:Fallback xmlns="">
      <p:transition spd="slow" advTm="2071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Western Sydney University 1">
      <a:dk1>
        <a:srgbClr val="000000"/>
      </a:dk1>
      <a:lt1>
        <a:srgbClr val="FFFFFF"/>
      </a:lt1>
      <a:dk2>
        <a:srgbClr val="A31E34"/>
      </a:dk2>
      <a:lt2>
        <a:srgbClr val="EBBCBB"/>
      </a:lt2>
      <a:accent1>
        <a:srgbClr val="FE7073"/>
      </a:accent1>
      <a:accent2>
        <a:srgbClr val="F6303D"/>
      </a:accent2>
      <a:accent3>
        <a:srgbClr val="5A2A82"/>
      </a:accent3>
      <a:accent4>
        <a:srgbClr val="027199"/>
      </a:accent4>
      <a:accent5>
        <a:srgbClr val="BA7FD1"/>
      </a:accent5>
      <a:accent6>
        <a:srgbClr val="FF7D7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0DAD60127A5C4E9E419CAD66163B9A" ma:contentTypeVersion="2" ma:contentTypeDescription="Create a new document." ma:contentTypeScope="" ma:versionID="28f38ddda0f5fa9116b77befc369575a">
  <xsd:schema xmlns:xsd="http://www.w3.org/2001/XMLSchema" xmlns:xs="http://www.w3.org/2001/XMLSchema" xmlns:p="http://schemas.microsoft.com/office/2006/metadata/properties" xmlns:ns2="7d20f063-1ce4-4dc5-9879-81ba80df8e07" targetNamespace="http://schemas.microsoft.com/office/2006/metadata/properties" ma:root="true" ma:fieldsID="df5b32d99eb83bf0b1e3a410fb364737" ns2:_="">
    <xsd:import namespace="7d20f063-1ce4-4dc5-9879-81ba80df8e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20f063-1ce4-4dc5-9879-81ba80df8e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3C9B44-13D7-42F5-BF1D-32271A2B77BD}"/>
</file>

<file path=customXml/itemProps2.xml><?xml version="1.0" encoding="utf-8"?>
<ds:datastoreItem xmlns:ds="http://schemas.openxmlformats.org/officeDocument/2006/customXml" ds:itemID="{A26B5F4E-3CF1-4030-AE56-EB6556B687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4A02F4A-5A65-45B9-B1C3-AF038BD1370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47137</TotalTime>
  <Words>876</Words>
  <Application>Microsoft Macintosh PowerPoint</Application>
  <PresentationFormat>Widescreen</PresentationFormat>
  <Paragraphs>224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Gotham Narrow Light</vt:lpstr>
      <vt:lpstr>Arial</vt:lpstr>
      <vt:lpstr>Calibri</vt:lpstr>
      <vt:lpstr>Calibri Light</vt:lpstr>
      <vt:lpstr>Chronicle Text G1 Bold</vt:lpstr>
      <vt:lpstr>Courier New</vt:lpstr>
      <vt:lpstr>Gotham Narrow Bold</vt:lpstr>
      <vt:lpstr>Gotham Narrow Book</vt:lpstr>
      <vt:lpstr>Wingdings</vt:lpstr>
      <vt:lpstr>Office Theme</vt:lpstr>
      <vt:lpstr>1_Office Theme</vt:lpstr>
      <vt:lpstr>PowerPoint Presentation</vt:lpstr>
      <vt:lpstr> Integrate-and-Fire (LIF) Neurons with Sensory Data   International Centre for Neuromorphic Systems (ICNS)</vt:lpstr>
      <vt:lpstr>Prerequisites:   </vt:lpstr>
      <vt:lpstr>Contents:   </vt:lpstr>
      <vt:lpstr>   </vt:lpstr>
      <vt:lpstr>The eye</vt:lpstr>
      <vt:lpstr>The cochlea</vt:lpstr>
      <vt:lpstr>Innervation of hair cells in cochlea  </vt:lpstr>
      <vt:lpstr>   Contents:   Question and discussion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Contents:   Question and discussion time</vt:lpstr>
      <vt:lpstr>Books and publications :   Verilog and FPGA:   https://west-sydney-primo.hosted.exlibrisgroup.com/permalink/f/afm582/UWS-ALMA2170487320001571  Analog VLSI: Circuits and Principles:  https://ezproxy.uws.edu.au/login?url=https://ieeexplore.ieee.org/book/6267299  Neuromorphic silicon neuron circuits:  https://ezproxy.uws.edu.au/login?url=https://www.frontiersin.org/articles/10.3389/fnins.2011.00073/full   Neuromorphic engineering systems and applications:   https://west-sydney-primo.hosted.exlibrisgroup.com/permalink/f/afm582/UWS-ALMA51173262710001571 </vt:lpstr>
      <vt:lpstr>PowerPoint Presentation</vt:lpstr>
      <vt:lpstr>Summary: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Cohen</dc:creator>
  <cp:lastModifiedBy>Ying Xu</cp:lastModifiedBy>
  <cp:revision>284</cp:revision>
  <dcterms:created xsi:type="dcterms:W3CDTF">2019-11-26T21:47:36Z</dcterms:created>
  <dcterms:modified xsi:type="dcterms:W3CDTF">2022-04-19T03:49:30Z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0x0101005D0DAD60127A5C4E9E419CAD66163B9A</vt:lpwstr>
  </property>
</Properties>
</file>